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4.xml" ContentType="application/vnd.openxmlformats-officedocument.presentationml.notesSlide+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650" r:id="rId2"/>
    <p:sldId id="645" r:id="rId3"/>
    <p:sldId id="316" r:id="rId4"/>
    <p:sldId id="317" r:id="rId5"/>
    <p:sldId id="318" r:id="rId6"/>
    <p:sldId id="412" r:id="rId7"/>
    <p:sldId id="416" r:id="rId8"/>
    <p:sldId id="417" r:id="rId9"/>
    <p:sldId id="418" r:id="rId10"/>
    <p:sldId id="419" r:id="rId11"/>
    <p:sldId id="462" r:id="rId12"/>
    <p:sldId id="414" r:id="rId13"/>
    <p:sldId id="464" r:id="rId14"/>
    <p:sldId id="310" r:id="rId15"/>
    <p:sldId id="646" r:id="rId16"/>
    <p:sldId id="320" r:id="rId17"/>
    <p:sldId id="322" r:id="rId18"/>
    <p:sldId id="466" r:id="rId19"/>
    <p:sldId id="350" r:id="rId20"/>
    <p:sldId id="467" r:id="rId21"/>
    <p:sldId id="469" r:id="rId22"/>
    <p:sldId id="362" r:id="rId23"/>
    <p:sldId id="295" r:id="rId24"/>
    <p:sldId id="290" r:id="rId25"/>
    <p:sldId id="293" r:id="rId26"/>
    <p:sldId id="296" r:id="rId27"/>
    <p:sldId id="297" r:id="rId28"/>
    <p:sldId id="298" r:id="rId29"/>
    <p:sldId id="309" r:id="rId30"/>
    <p:sldId id="647" r:id="rId31"/>
    <p:sldId id="301" r:id="rId32"/>
    <p:sldId id="323" r:id="rId33"/>
    <p:sldId id="325" r:id="rId34"/>
    <p:sldId id="344" r:id="rId35"/>
    <p:sldId id="326" r:id="rId36"/>
    <p:sldId id="324" r:id="rId37"/>
    <p:sldId id="328" r:id="rId38"/>
    <p:sldId id="329" r:id="rId39"/>
    <p:sldId id="330" r:id="rId40"/>
    <p:sldId id="331" r:id="rId41"/>
    <p:sldId id="332" r:id="rId42"/>
    <p:sldId id="333" r:id="rId43"/>
    <p:sldId id="470" r:id="rId44"/>
    <p:sldId id="471" r:id="rId45"/>
    <p:sldId id="472" r:id="rId46"/>
    <p:sldId id="473" r:id="rId47"/>
    <p:sldId id="474" r:id="rId48"/>
    <p:sldId id="477" r:id="rId49"/>
    <p:sldId id="478" r:id="rId50"/>
    <p:sldId id="479" r:id="rId51"/>
    <p:sldId id="351" r:id="rId52"/>
    <p:sldId id="353" r:id="rId53"/>
    <p:sldId id="494" r:id="rId54"/>
    <p:sldId id="334" r:id="rId55"/>
    <p:sldId id="365" r:id="rId56"/>
    <p:sldId id="475" r:id="rId57"/>
    <p:sldId id="368" r:id="rId58"/>
    <p:sldId id="372" r:id="rId59"/>
    <p:sldId id="483" r:id="rId60"/>
    <p:sldId id="476" r:id="rId61"/>
    <p:sldId id="488" r:id="rId62"/>
    <p:sldId id="481" r:id="rId63"/>
    <p:sldId id="492" r:id="rId64"/>
    <p:sldId id="482" r:id="rId65"/>
    <p:sldId id="490" r:id="rId66"/>
    <p:sldId id="493" r:id="rId67"/>
    <p:sldId id="484" r:id="rId68"/>
    <p:sldId id="485" r:id="rId69"/>
    <p:sldId id="486" r:id="rId70"/>
    <p:sldId id="487" r:id="rId71"/>
    <p:sldId id="489" r:id="rId72"/>
    <p:sldId id="651" r:id="rId73"/>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04" autoAdjust="0"/>
    <p:restoredTop sz="94660"/>
  </p:normalViewPr>
  <p:slideViewPr>
    <p:cSldViewPr snapToGrid="0">
      <p:cViewPr varScale="1">
        <p:scale>
          <a:sx n="76" d="100"/>
          <a:sy n="76" d="100"/>
        </p:scale>
        <p:origin x="62"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ata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ata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iagrams/_rels/data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image" Target="../media/image270.png"/><Relationship Id="rId4"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8.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rawing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7FB03-904F-45B7-840E-94A7A8E1C4EF}" type="doc">
      <dgm:prSet loTypeId="urn:microsoft.com/office/officeart/2008/layout/AlternatingPictureBlocks" loCatId="list" qsTypeId="urn:microsoft.com/office/officeart/2005/8/quickstyle/simple1" qsCatId="simple" csTypeId="urn:microsoft.com/office/officeart/2005/8/colors/accent1_2" csCatId="accent1" phldr="1"/>
      <dgm:spPr/>
      <dgm:t>
        <a:bodyPr/>
        <a:lstStyle/>
        <a:p>
          <a:endParaRPr lang="en-US"/>
        </a:p>
      </dgm:t>
    </dgm:pt>
    <dgm:pt modelId="{295A90E7-B9EB-4C34-B5B8-F906BF183D42}">
      <dgm:prSet phldrT="[Text]"/>
      <dgm:spPr>
        <a:solidFill>
          <a:schemeClr val="accent2"/>
        </a:solidFill>
      </dgm:spPr>
      <dgm:t>
        <a:bodyPr/>
        <a:lstStyle/>
        <a:p>
          <a:r>
            <a:rPr lang="en-US" dirty="0"/>
            <a:t>Motivation</a:t>
          </a:r>
        </a:p>
      </dgm:t>
    </dgm:pt>
    <dgm:pt modelId="{8FBD693F-C650-4B29-AA84-15DBCA6804F1}" type="parTrans" cxnId="{BB289B13-DB2B-4EB3-B274-E4FDE28E61F8}">
      <dgm:prSet/>
      <dgm:spPr/>
      <dgm:t>
        <a:bodyPr/>
        <a:lstStyle/>
        <a:p>
          <a:endParaRPr lang="en-US"/>
        </a:p>
      </dgm:t>
    </dgm:pt>
    <dgm:pt modelId="{56BE59EF-4888-4227-A657-DF22857C35E7}" type="sibTrans" cxnId="{BB289B13-DB2B-4EB3-B274-E4FDE28E61F8}">
      <dgm:prSet/>
      <dgm:spPr/>
      <dgm:t>
        <a:bodyPr/>
        <a:lstStyle/>
        <a:p>
          <a:endParaRPr lang="en-US"/>
        </a:p>
      </dgm:t>
    </dgm:pt>
    <dgm:pt modelId="{AF620D37-68B7-49AF-A6DF-310B9ACFA53B}">
      <dgm:prSet phldrT="[Text]"/>
      <dgm:spPr>
        <a:solidFill>
          <a:srgbClr val="00B0F0"/>
        </a:solidFill>
      </dgm:spPr>
      <dgm:t>
        <a:bodyPr/>
        <a:lstStyle/>
        <a:p>
          <a:r>
            <a:rPr lang="en-US" dirty="0"/>
            <a:t>CART Algorithm</a:t>
          </a:r>
        </a:p>
      </dgm:t>
    </dgm:pt>
    <dgm:pt modelId="{F71C5558-13EB-4087-9396-2514A3D33F98}" type="parTrans" cxnId="{B7FC2F94-AC6F-405E-A396-3C4158CC2F04}">
      <dgm:prSet/>
      <dgm:spPr/>
      <dgm:t>
        <a:bodyPr/>
        <a:lstStyle/>
        <a:p>
          <a:endParaRPr lang="en-US"/>
        </a:p>
      </dgm:t>
    </dgm:pt>
    <dgm:pt modelId="{5D02AE34-FD79-452B-8DD6-0B485F66EF11}" type="sibTrans" cxnId="{B7FC2F94-AC6F-405E-A396-3C4158CC2F04}">
      <dgm:prSet/>
      <dgm:spPr/>
      <dgm:t>
        <a:bodyPr/>
        <a:lstStyle/>
        <a:p>
          <a:endParaRPr lang="en-US"/>
        </a:p>
      </dgm:t>
    </dgm:pt>
    <dgm:pt modelId="{CD87FECB-710B-40D8-9E22-1ABA1AB3E783}">
      <dgm:prSet phldrT="[Text]"/>
      <dgm:spPr>
        <a:solidFill>
          <a:schemeClr val="accent6">
            <a:lumMod val="75000"/>
          </a:schemeClr>
        </a:solidFill>
      </dgm:spPr>
      <dgm:t>
        <a:bodyPr/>
        <a:lstStyle/>
        <a:p>
          <a:r>
            <a:rPr lang="en-US" dirty="0"/>
            <a:t>Profile Cluster</a:t>
          </a:r>
        </a:p>
      </dgm:t>
    </dgm:pt>
    <dgm:pt modelId="{A304CA60-8635-4FE1-BC32-6651917501D3}" type="parTrans" cxnId="{356B02AD-AE06-4B99-8D5C-0802D400CAE8}">
      <dgm:prSet/>
      <dgm:spPr/>
      <dgm:t>
        <a:bodyPr/>
        <a:lstStyle/>
        <a:p>
          <a:endParaRPr lang="en-US"/>
        </a:p>
      </dgm:t>
    </dgm:pt>
    <dgm:pt modelId="{C9034F23-9A18-4065-A63A-14A5EECA4B73}" type="sibTrans" cxnId="{356B02AD-AE06-4B99-8D5C-0802D400CAE8}">
      <dgm:prSet/>
      <dgm:spPr/>
      <dgm:t>
        <a:bodyPr/>
        <a:lstStyle/>
        <a:p>
          <a:endParaRPr lang="en-US"/>
        </a:p>
      </dgm:t>
    </dgm:pt>
    <dgm:pt modelId="{03BE703F-E7AE-4DA9-B2AD-EAA4F8A66F2A}" type="pres">
      <dgm:prSet presAssocID="{2ED7FB03-904F-45B7-840E-94A7A8E1C4EF}" presName="linearFlow" presStyleCnt="0">
        <dgm:presLayoutVars>
          <dgm:dir/>
          <dgm:resizeHandles val="exact"/>
        </dgm:presLayoutVars>
      </dgm:prSet>
      <dgm:spPr/>
    </dgm:pt>
    <dgm:pt modelId="{E6315E6C-CF65-4659-B38C-2F7C854B8E48}" type="pres">
      <dgm:prSet presAssocID="{295A90E7-B9EB-4C34-B5B8-F906BF183D42}" presName="comp" presStyleCnt="0"/>
      <dgm:spPr/>
    </dgm:pt>
    <dgm:pt modelId="{D63BAE48-B4E4-468A-84E1-7DD210DC451C}" type="pres">
      <dgm:prSet presAssocID="{295A90E7-B9EB-4C34-B5B8-F906BF183D42}" presName="rect2" presStyleLbl="node1" presStyleIdx="0" presStyleCnt="3" custScaleX="174244">
        <dgm:presLayoutVars>
          <dgm:bulletEnabled val="1"/>
        </dgm:presLayoutVars>
      </dgm:prSet>
      <dgm:spPr/>
    </dgm:pt>
    <dgm:pt modelId="{FAFDD702-DB39-4E63-9D41-AE797FC41523}" type="pres">
      <dgm:prSet presAssocID="{295A90E7-B9EB-4C34-B5B8-F906BF183D42}" presName="rect1" presStyleLbl="lnNode1" presStyleIdx="0" presStyleCnt="3" custLinFactNeighborX="-69658" custLinFactNeighborY="1430"/>
      <dgm:spPr>
        <a:blipFill rotWithShape="1">
          <a:blip xmlns:r="http://schemas.openxmlformats.org/officeDocument/2006/relationships" r:embed="rId1"/>
          <a:srcRect/>
          <a:stretch>
            <a:fillRect l="-1000" r="-1000"/>
          </a:stretch>
        </a:blipFill>
      </dgm:spPr>
    </dgm:pt>
    <dgm:pt modelId="{7B2AE698-0829-4297-A8ED-88C7BB27FEC4}" type="pres">
      <dgm:prSet presAssocID="{56BE59EF-4888-4227-A657-DF22857C35E7}" presName="sibTrans" presStyleCnt="0"/>
      <dgm:spPr/>
    </dgm:pt>
    <dgm:pt modelId="{0B498553-159F-4FC4-B9F1-C0240BE7DC30}" type="pres">
      <dgm:prSet presAssocID="{AF620D37-68B7-49AF-A6DF-310B9ACFA53B}" presName="comp" presStyleCnt="0"/>
      <dgm:spPr/>
    </dgm:pt>
    <dgm:pt modelId="{73DBD072-7694-4463-9D64-FD2DB5E598D9}" type="pres">
      <dgm:prSet presAssocID="{AF620D37-68B7-49AF-A6DF-310B9ACFA53B}" presName="rect2" presStyleLbl="node1" presStyleIdx="1" presStyleCnt="3" custScaleX="174244" custLinFactNeighborX="-32004" custLinFactNeighborY="2625">
        <dgm:presLayoutVars>
          <dgm:bulletEnabled val="1"/>
        </dgm:presLayoutVars>
      </dgm:prSet>
      <dgm:spPr/>
    </dgm:pt>
    <dgm:pt modelId="{FDEDCEB3-B7CB-4C07-9161-4945887861EE}" type="pres">
      <dgm:prSet presAssocID="{AF620D37-68B7-49AF-A6DF-310B9ACFA53B}" presName="rect1" presStyleLbl="lnNode1" presStyleIdx="1" presStyleCnt="3" custLinFactNeighborX="1444" custLinFactNeighborY="2625"/>
      <dgm:spPr>
        <a:blipFill rotWithShape="1">
          <a:blip xmlns:r="http://schemas.openxmlformats.org/officeDocument/2006/relationships" r:embed="rId2"/>
          <a:srcRect/>
          <a:stretch>
            <a:fillRect l="-33000" r="-33000"/>
          </a:stretch>
        </a:blipFill>
      </dgm:spPr>
    </dgm:pt>
    <dgm:pt modelId="{20FCAEB9-BF7C-457F-A107-50BF36831FDC}" type="pres">
      <dgm:prSet presAssocID="{5D02AE34-FD79-452B-8DD6-0B485F66EF11}" presName="sibTrans" presStyleCnt="0"/>
      <dgm:spPr/>
    </dgm:pt>
    <dgm:pt modelId="{813FFCA2-BE36-4883-9ED4-16B8FA4DC2C5}" type="pres">
      <dgm:prSet presAssocID="{CD87FECB-710B-40D8-9E22-1ABA1AB3E783}" presName="comp" presStyleCnt="0"/>
      <dgm:spPr/>
    </dgm:pt>
    <dgm:pt modelId="{73538B4A-3E5D-4091-90FF-8FCD532B062E}" type="pres">
      <dgm:prSet presAssocID="{CD87FECB-710B-40D8-9E22-1ABA1AB3E783}" presName="rect2" presStyleLbl="node1" presStyleIdx="2" presStyleCnt="3" custScaleX="174244" custLinFactNeighborX="1454" custLinFactNeighborY="164">
        <dgm:presLayoutVars>
          <dgm:bulletEnabled val="1"/>
        </dgm:presLayoutVars>
      </dgm:prSet>
      <dgm:spPr/>
    </dgm:pt>
    <dgm:pt modelId="{828822D5-2BA7-4F10-AB88-DFC74823F625}" type="pres">
      <dgm:prSet presAssocID="{CD87FECB-710B-40D8-9E22-1ABA1AB3E783}" presName="rect1" presStyleLbl="lnNode1" presStyleIdx="2" presStyleCnt="3" custLinFactNeighborX="-69658" custLinFactNeighborY="878"/>
      <dgm:spPr>
        <a:blipFill rotWithShape="1">
          <a:blip xmlns:r="http://schemas.openxmlformats.org/officeDocument/2006/relationships" r:embed="rId3"/>
          <a:srcRect/>
          <a:stretch>
            <a:fillRect l="-22000" r="-22000"/>
          </a:stretch>
        </a:blipFill>
      </dgm:spPr>
    </dgm:pt>
  </dgm:ptLst>
  <dgm:cxnLst>
    <dgm:cxn modelId="{F6B5B00D-96F5-4D6D-B304-79CAE71B9E03}" type="presOf" srcId="{295A90E7-B9EB-4C34-B5B8-F906BF183D42}" destId="{D63BAE48-B4E4-468A-84E1-7DD210DC451C}" srcOrd="0" destOrd="0" presId="urn:microsoft.com/office/officeart/2008/layout/AlternatingPictureBlocks"/>
    <dgm:cxn modelId="{BB289B13-DB2B-4EB3-B274-E4FDE28E61F8}" srcId="{2ED7FB03-904F-45B7-840E-94A7A8E1C4EF}" destId="{295A90E7-B9EB-4C34-B5B8-F906BF183D42}" srcOrd="0" destOrd="0" parTransId="{8FBD693F-C650-4B29-AA84-15DBCA6804F1}" sibTransId="{56BE59EF-4888-4227-A657-DF22857C35E7}"/>
    <dgm:cxn modelId="{F84B7021-3DD1-4CD7-9966-0E4C36DED78A}" type="presOf" srcId="{2ED7FB03-904F-45B7-840E-94A7A8E1C4EF}" destId="{03BE703F-E7AE-4DA9-B2AD-EAA4F8A66F2A}" srcOrd="0" destOrd="0" presId="urn:microsoft.com/office/officeart/2008/layout/AlternatingPictureBlocks"/>
    <dgm:cxn modelId="{93FFF676-D0C7-4F5D-BC5B-4828CC45CC1A}" type="presOf" srcId="{CD87FECB-710B-40D8-9E22-1ABA1AB3E783}" destId="{73538B4A-3E5D-4091-90FF-8FCD532B062E}" srcOrd="0" destOrd="0" presId="urn:microsoft.com/office/officeart/2008/layout/AlternatingPictureBlocks"/>
    <dgm:cxn modelId="{B7FC2F94-AC6F-405E-A396-3C4158CC2F04}" srcId="{2ED7FB03-904F-45B7-840E-94A7A8E1C4EF}" destId="{AF620D37-68B7-49AF-A6DF-310B9ACFA53B}" srcOrd="1" destOrd="0" parTransId="{F71C5558-13EB-4087-9396-2514A3D33F98}" sibTransId="{5D02AE34-FD79-452B-8DD6-0B485F66EF11}"/>
    <dgm:cxn modelId="{356B02AD-AE06-4B99-8D5C-0802D400CAE8}" srcId="{2ED7FB03-904F-45B7-840E-94A7A8E1C4EF}" destId="{CD87FECB-710B-40D8-9E22-1ABA1AB3E783}" srcOrd="2" destOrd="0" parTransId="{A304CA60-8635-4FE1-BC32-6651917501D3}" sibTransId="{C9034F23-9A18-4065-A63A-14A5EECA4B73}"/>
    <dgm:cxn modelId="{911DA9B7-80D0-4905-918C-D1EF296687D3}" type="presOf" srcId="{AF620D37-68B7-49AF-A6DF-310B9ACFA53B}" destId="{73DBD072-7694-4463-9D64-FD2DB5E598D9}" srcOrd="0" destOrd="0" presId="urn:microsoft.com/office/officeart/2008/layout/AlternatingPictureBlocks"/>
    <dgm:cxn modelId="{F5721CF2-2ED6-48B5-9008-79AE072D684D}" type="presParOf" srcId="{03BE703F-E7AE-4DA9-B2AD-EAA4F8A66F2A}" destId="{E6315E6C-CF65-4659-B38C-2F7C854B8E48}" srcOrd="0" destOrd="0" presId="urn:microsoft.com/office/officeart/2008/layout/AlternatingPictureBlocks"/>
    <dgm:cxn modelId="{529F34A7-1B84-4FCF-9365-0CBB16724636}" type="presParOf" srcId="{E6315E6C-CF65-4659-B38C-2F7C854B8E48}" destId="{D63BAE48-B4E4-468A-84E1-7DD210DC451C}" srcOrd="0" destOrd="0" presId="urn:microsoft.com/office/officeart/2008/layout/AlternatingPictureBlocks"/>
    <dgm:cxn modelId="{B65FB726-748D-456E-9AEA-B5851DFAF555}" type="presParOf" srcId="{E6315E6C-CF65-4659-B38C-2F7C854B8E48}" destId="{FAFDD702-DB39-4E63-9D41-AE797FC41523}" srcOrd="1" destOrd="0" presId="urn:microsoft.com/office/officeart/2008/layout/AlternatingPictureBlocks"/>
    <dgm:cxn modelId="{82C17B43-1AD0-4136-A00A-FABF4684444C}" type="presParOf" srcId="{03BE703F-E7AE-4DA9-B2AD-EAA4F8A66F2A}" destId="{7B2AE698-0829-4297-A8ED-88C7BB27FEC4}" srcOrd="1" destOrd="0" presId="urn:microsoft.com/office/officeart/2008/layout/AlternatingPictureBlocks"/>
    <dgm:cxn modelId="{1BAC70CE-187F-4EE5-9914-08D83F96776C}" type="presParOf" srcId="{03BE703F-E7AE-4DA9-B2AD-EAA4F8A66F2A}" destId="{0B498553-159F-4FC4-B9F1-C0240BE7DC30}" srcOrd="2" destOrd="0" presId="urn:microsoft.com/office/officeart/2008/layout/AlternatingPictureBlocks"/>
    <dgm:cxn modelId="{E3E3ED9F-87F5-4707-88E0-3BEF2303AC2E}" type="presParOf" srcId="{0B498553-159F-4FC4-B9F1-C0240BE7DC30}" destId="{73DBD072-7694-4463-9D64-FD2DB5E598D9}" srcOrd="0" destOrd="0" presId="urn:microsoft.com/office/officeart/2008/layout/AlternatingPictureBlocks"/>
    <dgm:cxn modelId="{1C71C7CB-4810-467C-B195-7B1E80A4A325}" type="presParOf" srcId="{0B498553-159F-4FC4-B9F1-C0240BE7DC30}" destId="{FDEDCEB3-B7CB-4C07-9161-4945887861EE}" srcOrd="1" destOrd="0" presId="urn:microsoft.com/office/officeart/2008/layout/AlternatingPictureBlocks"/>
    <dgm:cxn modelId="{28FCE4B5-AF88-474E-9BCC-69D270E9E0F2}" type="presParOf" srcId="{03BE703F-E7AE-4DA9-B2AD-EAA4F8A66F2A}" destId="{20FCAEB9-BF7C-457F-A107-50BF36831FDC}" srcOrd="3" destOrd="0" presId="urn:microsoft.com/office/officeart/2008/layout/AlternatingPictureBlocks"/>
    <dgm:cxn modelId="{1128B037-A358-473B-83B6-4DD55AD2B1B1}" type="presParOf" srcId="{03BE703F-E7AE-4DA9-B2AD-EAA4F8A66F2A}" destId="{813FFCA2-BE36-4883-9ED4-16B8FA4DC2C5}" srcOrd="4" destOrd="0" presId="urn:microsoft.com/office/officeart/2008/layout/AlternatingPictureBlocks"/>
    <dgm:cxn modelId="{65D5EF7A-0522-4E38-9748-C4D7284362D0}" type="presParOf" srcId="{813FFCA2-BE36-4883-9ED4-16B8FA4DC2C5}" destId="{73538B4A-3E5D-4091-90FF-8FCD532B062E}" srcOrd="0" destOrd="0" presId="urn:microsoft.com/office/officeart/2008/layout/AlternatingPictureBlocks"/>
    <dgm:cxn modelId="{2A391D5C-3859-425E-BE0C-D93305442A5F}" type="presParOf" srcId="{813FFCA2-BE36-4883-9ED4-16B8FA4DC2C5}" destId="{828822D5-2BA7-4F10-AB88-DFC74823F625}"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BCCF67-84AD-4ECA-94D9-0B8F6CAE34F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5B18B50-C2AB-4B7F-AD50-583B8A1909FB}">
      <dgm:prSet phldrT="[Text]"/>
      <dgm:spPr/>
      <dgm:t>
        <a:bodyPr/>
        <a:lstStyle/>
        <a:p>
          <a:r>
            <a:rPr lang="en-US" dirty="0"/>
            <a:t>Decision trees tend to over-fit data because I can keep splitting nodes such that the terminal nodes contain only one observation. </a:t>
          </a:r>
        </a:p>
      </dgm:t>
    </dgm:pt>
    <dgm:pt modelId="{69FFB17C-5352-4A5E-90CA-5EDF21BF6704}" type="parTrans" cxnId="{3FF65E84-031C-4089-8E61-6209C41CA849}">
      <dgm:prSet/>
      <dgm:spPr/>
      <dgm:t>
        <a:bodyPr/>
        <a:lstStyle/>
        <a:p>
          <a:endParaRPr lang="en-US"/>
        </a:p>
      </dgm:t>
    </dgm:pt>
    <dgm:pt modelId="{AECB2AD8-D4F3-455B-AB5B-DB5925D992E5}" type="sibTrans" cxnId="{3FF65E84-031C-4089-8E61-6209C41CA849}">
      <dgm:prSet/>
      <dgm:spPr/>
      <dgm:t>
        <a:bodyPr/>
        <a:lstStyle/>
        <a:p>
          <a:endParaRPr lang="en-US"/>
        </a:p>
      </dgm:t>
    </dgm:pt>
    <dgm:pt modelId="{75D4FAD3-1F23-49FE-B290-674A84CC7C6E}">
      <dgm:prSet phldrT="[Text]"/>
      <dgm:spPr/>
      <dgm:t>
        <a:bodyPr/>
        <a:lstStyle/>
        <a:p>
          <a:r>
            <a:rPr lang="en-US" dirty="0"/>
            <a:t>Over-fitting means the model is more complex than it should be, and therefore the model may pick up noise instead of signal.</a:t>
          </a:r>
        </a:p>
      </dgm:t>
    </dgm:pt>
    <dgm:pt modelId="{7A9C2159-3151-46A5-88B8-A77382F22C9F}" type="parTrans" cxnId="{799E1936-927A-456C-98C9-13F548043195}">
      <dgm:prSet/>
      <dgm:spPr/>
      <dgm:t>
        <a:bodyPr/>
        <a:lstStyle/>
        <a:p>
          <a:endParaRPr lang="en-US"/>
        </a:p>
      </dgm:t>
    </dgm:pt>
    <dgm:pt modelId="{04B06E22-17FC-4E24-8C71-749C5EFEE917}" type="sibTrans" cxnId="{799E1936-927A-456C-98C9-13F548043195}">
      <dgm:prSet/>
      <dgm:spPr/>
      <dgm:t>
        <a:bodyPr/>
        <a:lstStyle/>
        <a:p>
          <a:endParaRPr lang="en-US"/>
        </a:p>
      </dgm:t>
    </dgm:pt>
    <dgm:pt modelId="{7A32631A-30D1-43FB-89FF-A1E244A61C45}">
      <dgm:prSet/>
      <dgm:spPr/>
      <dgm:t>
        <a:bodyPr/>
        <a:lstStyle/>
        <a:p>
          <a:r>
            <a:rPr lang="en-US" dirty="0"/>
            <a:t>An overfitted data is overly tailored to the training data and not generalize well to new data.</a:t>
          </a:r>
        </a:p>
      </dgm:t>
    </dgm:pt>
    <dgm:pt modelId="{2C0EF775-B896-4E46-ACD2-7BB9588BD327}" type="parTrans" cxnId="{8AB50004-7D51-4433-AA2D-FD56DE3D06B7}">
      <dgm:prSet/>
      <dgm:spPr/>
      <dgm:t>
        <a:bodyPr/>
        <a:lstStyle/>
        <a:p>
          <a:endParaRPr lang="en-US"/>
        </a:p>
      </dgm:t>
    </dgm:pt>
    <dgm:pt modelId="{5E874132-49A6-42F1-A45A-31F1DE826637}" type="sibTrans" cxnId="{8AB50004-7D51-4433-AA2D-FD56DE3D06B7}">
      <dgm:prSet/>
      <dgm:spPr/>
      <dgm:t>
        <a:bodyPr/>
        <a:lstStyle/>
        <a:p>
          <a:endParaRPr lang="en-US"/>
        </a:p>
      </dgm:t>
    </dgm:pt>
    <dgm:pt modelId="{ECD4EBB5-FC44-4FB3-BAB9-C958545E2391}">
      <dgm:prSet/>
      <dgm:spPr/>
      <dgm:t>
        <a:bodyPr/>
        <a:lstStyle/>
        <a:p>
          <a:r>
            <a:rPr lang="en-US" dirty="0"/>
            <a:t>More likely to over-fit data when there are many observations and many predictors</a:t>
          </a:r>
        </a:p>
      </dgm:t>
    </dgm:pt>
    <dgm:pt modelId="{A8CCA9E6-E503-4868-AEC0-4B0B324EE73F}" type="parTrans" cxnId="{1DF377C5-04EA-4210-8511-E9F110B8E445}">
      <dgm:prSet/>
      <dgm:spPr/>
      <dgm:t>
        <a:bodyPr/>
        <a:lstStyle/>
        <a:p>
          <a:endParaRPr lang="en-US"/>
        </a:p>
      </dgm:t>
    </dgm:pt>
    <dgm:pt modelId="{548BA446-DF28-4BCD-8FD2-2F1619B4B4FB}" type="sibTrans" cxnId="{1DF377C5-04EA-4210-8511-E9F110B8E445}">
      <dgm:prSet/>
      <dgm:spPr/>
      <dgm:t>
        <a:bodyPr/>
        <a:lstStyle/>
        <a:p>
          <a:endParaRPr lang="en-US"/>
        </a:p>
      </dgm:t>
    </dgm:pt>
    <dgm:pt modelId="{9C224C52-4093-42D1-811B-F9AC316B4B39}">
      <dgm:prSet/>
      <dgm:spPr/>
      <dgm:t>
        <a:bodyPr/>
        <a:lstStyle/>
        <a:p>
          <a:r>
            <a:rPr lang="en-US" dirty="0"/>
            <a:t>An unlikely situation, we may select a predictor (e.g., Case Identifier) which has unique value on each observation</a:t>
          </a:r>
        </a:p>
      </dgm:t>
    </dgm:pt>
    <dgm:pt modelId="{E08959A7-B7A3-4285-95B2-9A3CCCD83AD8}" type="parTrans" cxnId="{20E851C7-DD28-40A6-B768-56CCCB44CA3B}">
      <dgm:prSet/>
      <dgm:spPr/>
      <dgm:t>
        <a:bodyPr/>
        <a:lstStyle/>
        <a:p>
          <a:endParaRPr lang="en-US"/>
        </a:p>
      </dgm:t>
    </dgm:pt>
    <dgm:pt modelId="{72F085B9-8AB6-4040-9E91-1778946F3CD3}" type="sibTrans" cxnId="{20E851C7-DD28-40A6-B768-56CCCB44CA3B}">
      <dgm:prSet/>
      <dgm:spPr/>
      <dgm:t>
        <a:bodyPr/>
        <a:lstStyle/>
        <a:p>
          <a:endParaRPr lang="en-US"/>
        </a:p>
      </dgm:t>
    </dgm:pt>
    <dgm:pt modelId="{4D0C54F4-BEB0-4C01-821E-1F320A0B6A32}" type="pres">
      <dgm:prSet presAssocID="{0ABCCF67-84AD-4ECA-94D9-0B8F6CAE34F1}" presName="diagram" presStyleCnt="0">
        <dgm:presLayoutVars>
          <dgm:dir/>
          <dgm:resizeHandles val="exact"/>
        </dgm:presLayoutVars>
      </dgm:prSet>
      <dgm:spPr/>
    </dgm:pt>
    <dgm:pt modelId="{081CDEB8-05F1-46AE-842B-06746E68B001}" type="pres">
      <dgm:prSet presAssocID="{A5B18B50-C2AB-4B7F-AD50-583B8A1909FB}" presName="node" presStyleLbl="node1" presStyleIdx="0" presStyleCnt="5">
        <dgm:presLayoutVars>
          <dgm:bulletEnabled val="1"/>
        </dgm:presLayoutVars>
      </dgm:prSet>
      <dgm:spPr/>
    </dgm:pt>
    <dgm:pt modelId="{08BF241E-9753-4EFC-AF47-85029BE9DDA4}" type="pres">
      <dgm:prSet presAssocID="{AECB2AD8-D4F3-455B-AB5B-DB5925D992E5}" presName="sibTrans" presStyleCnt="0"/>
      <dgm:spPr/>
    </dgm:pt>
    <dgm:pt modelId="{2588FC0C-23BD-4B31-BBDC-18233B6FD6D4}" type="pres">
      <dgm:prSet presAssocID="{ECD4EBB5-FC44-4FB3-BAB9-C958545E2391}" presName="node" presStyleLbl="node1" presStyleIdx="1" presStyleCnt="5">
        <dgm:presLayoutVars>
          <dgm:bulletEnabled val="1"/>
        </dgm:presLayoutVars>
      </dgm:prSet>
      <dgm:spPr/>
    </dgm:pt>
    <dgm:pt modelId="{74336DD0-A5CD-43E9-9B88-0260FE561FEB}" type="pres">
      <dgm:prSet presAssocID="{548BA446-DF28-4BCD-8FD2-2F1619B4B4FB}" presName="sibTrans" presStyleCnt="0"/>
      <dgm:spPr/>
    </dgm:pt>
    <dgm:pt modelId="{34AE591B-E05D-4756-B5B1-0DEABD574C6D}" type="pres">
      <dgm:prSet presAssocID="{9C224C52-4093-42D1-811B-F9AC316B4B39}" presName="node" presStyleLbl="node1" presStyleIdx="2" presStyleCnt="5">
        <dgm:presLayoutVars>
          <dgm:bulletEnabled val="1"/>
        </dgm:presLayoutVars>
      </dgm:prSet>
      <dgm:spPr/>
    </dgm:pt>
    <dgm:pt modelId="{61830EB3-74A8-4BAA-AD91-8B85EB33EA63}" type="pres">
      <dgm:prSet presAssocID="{72F085B9-8AB6-4040-9E91-1778946F3CD3}" presName="sibTrans" presStyleCnt="0"/>
      <dgm:spPr/>
    </dgm:pt>
    <dgm:pt modelId="{31C87EAA-E904-4023-920A-4A6B1AB92A4A}" type="pres">
      <dgm:prSet presAssocID="{75D4FAD3-1F23-49FE-B290-674A84CC7C6E}" presName="node" presStyleLbl="node1" presStyleIdx="3" presStyleCnt="5">
        <dgm:presLayoutVars>
          <dgm:bulletEnabled val="1"/>
        </dgm:presLayoutVars>
      </dgm:prSet>
      <dgm:spPr/>
    </dgm:pt>
    <dgm:pt modelId="{C35C0065-DF35-464A-9992-0E9BDDE3BCB2}" type="pres">
      <dgm:prSet presAssocID="{04B06E22-17FC-4E24-8C71-749C5EFEE917}" presName="sibTrans" presStyleCnt="0"/>
      <dgm:spPr/>
    </dgm:pt>
    <dgm:pt modelId="{82D0E083-1F9B-4737-8648-E180897CC285}" type="pres">
      <dgm:prSet presAssocID="{7A32631A-30D1-43FB-89FF-A1E244A61C45}" presName="node" presStyleLbl="node1" presStyleIdx="4" presStyleCnt="5">
        <dgm:presLayoutVars>
          <dgm:bulletEnabled val="1"/>
        </dgm:presLayoutVars>
      </dgm:prSet>
      <dgm:spPr/>
    </dgm:pt>
  </dgm:ptLst>
  <dgm:cxnLst>
    <dgm:cxn modelId="{8AB50004-7D51-4433-AA2D-FD56DE3D06B7}" srcId="{0ABCCF67-84AD-4ECA-94D9-0B8F6CAE34F1}" destId="{7A32631A-30D1-43FB-89FF-A1E244A61C45}" srcOrd="4" destOrd="0" parTransId="{2C0EF775-B896-4E46-ACD2-7BB9588BD327}" sibTransId="{5E874132-49A6-42F1-A45A-31F1DE826637}"/>
    <dgm:cxn modelId="{1DA9D01D-1A2B-44B0-B906-9E29CFC1A20C}" type="presOf" srcId="{9C224C52-4093-42D1-811B-F9AC316B4B39}" destId="{34AE591B-E05D-4756-B5B1-0DEABD574C6D}" srcOrd="0" destOrd="0" presId="urn:microsoft.com/office/officeart/2005/8/layout/default"/>
    <dgm:cxn modelId="{799E1936-927A-456C-98C9-13F548043195}" srcId="{0ABCCF67-84AD-4ECA-94D9-0B8F6CAE34F1}" destId="{75D4FAD3-1F23-49FE-B290-674A84CC7C6E}" srcOrd="3" destOrd="0" parTransId="{7A9C2159-3151-46A5-88B8-A77382F22C9F}" sibTransId="{04B06E22-17FC-4E24-8C71-749C5EFEE917}"/>
    <dgm:cxn modelId="{3FF65E84-031C-4089-8E61-6209C41CA849}" srcId="{0ABCCF67-84AD-4ECA-94D9-0B8F6CAE34F1}" destId="{A5B18B50-C2AB-4B7F-AD50-583B8A1909FB}" srcOrd="0" destOrd="0" parTransId="{69FFB17C-5352-4A5E-90CA-5EDF21BF6704}" sibTransId="{AECB2AD8-D4F3-455B-AB5B-DB5925D992E5}"/>
    <dgm:cxn modelId="{2319F492-DBD1-4C91-A496-DD9591378676}" type="presOf" srcId="{75D4FAD3-1F23-49FE-B290-674A84CC7C6E}" destId="{31C87EAA-E904-4023-920A-4A6B1AB92A4A}" srcOrd="0" destOrd="0" presId="urn:microsoft.com/office/officeart/2005/8/layout/default"/>
    <dgm:cxn modelId="{68BD4C9B-1AFA-408C-B79F-5A068B028FD6}" type="presOf" srcId="{0ABCCF67-84AD-4ECA-94D9-0B8F6CAE34F1}" destId="{4D0C54F4-BEB0-4C01-821E-1F320A0B6A32}" srcOrd="0" destOrd="0" presId="urn:microsoft.com/office/officeart/2005/8/layout/default"/>
    <dgm:cxn modelId="{0C2FD1A5-8E7E-4EE7-B684-80A6EB518C64}" type="presOf" srcId="{A5B18B50-C2AB-4B7F-AD50-583B8A1909FB}" destId="{081CDEB8-05F1-46AE-842B-06746E68B001}" srcOrd="0" destOrd="0" presId="urn:microsoft.com/office/officeart/2005/8/layout/default"/>
    <dgm:cxn modelId="{1DF377C5-04EA-4210-8511-E9F110B8E445}" srcId="{0ABCCF67-84AD-4ECA-94D9-0B8F6CAE34F1}" destId="{ECD4EBB5-FC44-4FB3-BAB9-C958545E2391}" srcOrd="1" destOrd="0" parTransId="{A8CCA9E6-E503-4868-AEC0-4B0B324EE73F}" sibTransId="{548BA446-DF28-4BCD-8FD2-2F1619B4B4FB}"/>
    <dgm:cxn modelId="{20E851C7-DD28-40A6-B768-56CCCB44CA3B}" srcId="{0ABCCF67-84AD-4ECA-94D9-0B8F6CAE34F1}" destId="{9C224C52-4093-42D1-811B-F9AC316B4B39}" srcOrd="2" destOrd="0" parTransId="{E08959A7-B7A3-4285-95B2-9A3CCCD83AD8}" sibTransId="{72F085B9-8AB6-4040-9E91-1778946F3CD3}"/>
    <dgm:cxn modelId="{D9891BD3-3E0A-4469-AB9F-D70AF50ECE39}" type="presOf" srcId="{ECD4EBB5-FC44-4FB3-BAB9-C958545E2391}" destId="{2588FC0C-23BD-4B31-BBDC-18233B6FD6D4}" srcOrd="0" destOrd="0" presId="urn:microsoft.com/office/officeart/2005/8/layout/default"/>
    <dgm:cxn modelId="{E473B1F2-C3E5-4645-AED4-B93F5A6BDE7A}" type="presOf" srcId="{7A32631A-30D1-43FB-89FF-A1E244A61C45}" destId="{82D0E083-1F9B-4737-8648-E180897CC285}" srcOrd="0" destOrd="0" presId="urn:microsoft.com/office/officeart/2005/8/layout/default"/>
    <dgm:cxn modelId="{5821FE1C-1EB6-41F1-9189-1EA9E31BD101}" type="presParOf" srcId="{4D0C54F4-BEB0-4C01-821E-1F320A0B6A32}" destId="{081CDEB8-05F1-46AE-842B-06746E68B001}" srcOrd="0" destOrd="0" presId="urn:microsoft.com/office/officeart/2005/8/layout/default"/>
    <dgm:cxn modelId="{511A435C-35A5-4178-9EEC-185A95B38253}" type="presParOf" srcId="{4D0C54F4-BEB0-4C01-821E-1F320A0B6A32}" destId="{08BF241E-9753-4EFC-AF47-85029BE9DDA4}" srcOrd="1" destOrd="0" presId="urn:microsoft.com/office/officeart/2005/8/layout/default"/>
    <dgm:cxn modelId="{144645FF-2E49-4E01-B526-91F63855217B}" type="presParOf" srcId="{4D0C54F4-BEB0-4C01-821E-1F320A0B6A32}" destId="{2588FC0C-23BD-4B31-BBDC-18233B6FD6D4}" srcOrd="2" destOrd="0" presId="urn:microsoft.com/office/officeart/2005/8/layout/default"/>
    <dgm:cxn modelId="{B5EC843A-D2F4-4BCF-9ABF-6FEA688C9036}" type="presParOf" srcId="{4D0C54F4-BEB0-4C01-821E-1F320A0B6A32}" destId="{74336DD0-A5CD-43E9-9B88-0260FE561FEB}" srcOrd="3" destOrd="0" presId="urn:microsoft.com/office/officeart/2005/8/layout/default"/>
    <dgm:cxn modelId="{0F3216CC-70A2-4AAD-ADAF-957B95D09E16}" type="presParOf" srcId="{4D0C54F4-BEB0-4C01-821E-1F320A0B6A32}" destId="{34AE591B-E05D-4756-B5B1-0DEABD574C6D}" srcOrd="4" destOrd="0" presId="urn:microsoft.com/office/officeart/2005/8/layout/default"/>
    <dgm:cxn modelId="{F604A5CE-23DF-4FB2-B512-420EA479047D}" type="presParOf" srcId="{4D0C54F4-BEB0-4C01-821E-1F320A0B6A32}" destId="{61830EB3-74A8-4BAA-AD91-8B85EB33EA63}" srcOrd="5" destOrd="0" presId="urn:microsoft.com/office/officeart/2005/8/layout/default"/>
    <dgm:cxn modelId="{BA51490D-A475-4C92-90FF-10F955EA3A51}" type="presParOf" srcId="{4D0C54F4-BEB0-4C01-821E-1F320A0B6A32}" destId="{31C87EAA-E904-4023-920A-4A6B1AB92A4A}" srcOrd="6" destOrd="0" presId="urn:microsoft.com/office/officeart/2005/8/layout/default"/>
    <dgm:cxn modelId="{3AB10869-6F13-451E-BB60-246AAF79CFC0}" type="presParOf" srcId="{4D0C54F4-BEB0-4C01-821E-1F320A0B6A32}" destId="{C35C0065-DF35-464A-9992-0E9BDDE3BCB2}" srcOrd="7" destOrd="0" presId="urn:microsoft.com/office/officeart/2005/8/layout/default"/>
    <dgm:cxn modelId="{FBEAA684-1D36-47AB-8287-FCA8207B0785}" type="presParOf" srcId="{4D0C54F4-BEB0-4C01-821E-1F320A0B6A32}" destId="{82D0E083-1F9B-4737-8648-E180897CC28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1EF20E8-4746-4009-8F65-F18574D9C8D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31ACEF69-5181-4008-8C31-AE910F996632}">
      <dgm:prSet phldrT="[Text]"/>
      <dgm:spPr/>
      <dgm:t>
        <a:bodyPr/>
        <a:lstStyle/>
        <a:p>
          <a:r>
            <a:rPr lang="en-US" dirty="0"/>
            <a:t>Step</a:t>
          </a:r>
        </a:p>
      </dgm:t>
    </dgm:pt>
    <dgm:pt modelId="{FD70A54E-60FD-4517-9DC4-0907193DB0B4}" type="parTrans" cxnId="{67421439-114E-45B0-8AA4-6416F1646E2A}">
      <dgm:prSet/>
      <dgm:spPr/>
      <dgm:t>
        <a:bodyPr/>
        <a:lstStyle/>
        <a:p>
          <a:endParaRPr lang="en-US"/>
        </a:p>
      </dgm:t>
    </dgm:pt>
    <dgm:pt modelId="{52592283-2848-4088-86ED-DEE467AAD9B1}" type="sibTrans" cxnId="{67421439-114E-45B0-8AA4-6416F1646E2A}">
      <dgm:prSet/>
      <dgm:spPr/>
      <dgm:t>
        <a:bodyPr/>
        <a:lstStyle/>
        <a:p>
          <a:endParaRPr lang="en-US"/>
        </a:p>
      </dgm:t>
    </dgm:pt>
    <dgm:pt modelId="{0C0070B8-94B8-42FF-B786-0B50BBD5DD86}">
      <dgm:prSet phldrT="[Text]"/>
      <dgm:spPr/>
      <dgm:t>
        <a:bodyPr/>
        <a:lstStyle/>
        <a:p>
          <a:r>
            <a:rPr lang="en-US" dirty="0"/>
            <a:t>Cluster the observations </a:t>
          </a:r>
        </a:p>
      </dgm:t>
    </dgm:pt>
    <dgm:pt modelId="{86EDDC31-3050-4BB2-AADC-1599937AE944}" type="parTrans" cxnId="{8FE2900F-F0BD-4F00-B24A-8FA535906EFE}">
      <dgm:prSet/>
      <dgm:spPr/>
      <dgm:t>
        <a:bodyPr/>
        <a:lstStyle/>
        <a:p>
          <a:endParaRPr lang="en-US"/>
        </a:p>
      </dgm:t>
    </dgm:pt>
    <dgm:pt modelId="{08E243F1-BE2B-4298-A51B-9ADEFB98D395}" type="sibTrans" cxnId="{8FE2900F-F0BD-4F00-B24A-8FA535906EFE}">
      <dgm:prSet/>
      <dgm:spPr/>
      <dgm:t>
        <a:bodyPr/>
        <a:lstStyle/>
        <a:p>
          <a:endParaRPr lang="en-US"/>
        </a:p>
      </dgm:t>
    </dgm:pt>
    <dgm:pt modelId="{EFD3A160-ED33-40B4-8AE7-B3D01E6D4C7A}">
      <dgm:prSet phldrT="[Text]"/>
      <dgm:spPr/>
      <dgm:t>
        <a:bodyPr/>
        <a:lstStyle/>
        <a:p>
          <a:r>
            <a:rPr lang="en-US" dirty="0"/>
            <a:t>Build a decision tree, the cluster IDs as the target variable, same input fields as the clustering</a:t>
          </a:r>
        </a:p>
      </dgm:t>
    </dgm:pt>
    <dgm:pt modelId="{680F6158-CFD1-4BD7-A800-94D1C70F3202}" type="parTrans" cxnId="{354F9920-8A68-4387-8361-F81F79908181}">
      <dgm:prSet/>
      <dgm:spPr/>
      <dgm:t>
        <a:bodyPr/>
        <a:lstStyle/>
        <a:p>
          <a:endParaRPr lang="en-US"/>
        </a:p>
      </dgm:t>
    </dgm:pt>
    <dgm:pt modelId="{FB3981AE-B791-4519-9BD5-70BB3B920AAE}" type="sibTrans" cxnId="{354F9920-8A68-4387-8361-F81F79908181}">
      <dgm:prSet/>
      <dgm:spPr/>
      <dgm:t>
        <a:bodyPr/>
        <a:lstStyle/>
        <a:p>
          <a:endParaRPr lang="en-US"/>
        </a:p>
      </dgm:t>
    </dgm:pt>
    <dgm:pt modelId="{FCC9D18E-B5E0-40F5-A7B5-AE86F8529D43}">
      <dgm:prSet phldrT="[Text]"/>
      <dgm:spPr/>
      <dgm:t>
        <a:bodyPr/>
        <a:lstStyle/>
        <a:p>
          <a:r>
            <a:rPr lang="en-US" dirty="0"/>
            <a:t>Goal</a:t>
          </a:r>
        </a:p>
      </dgm:t>
    </dgm:pt>
    <dgm:pt modelId="{DCD6A2B2-4E62-42D7-AE84-7B513675FE25}" type="parTrans" cxnId="{C767F8DD-3290-4C17-88DE-4727DAA5EE3C}">
      <dgm:prSet/>
      <dgm:spPr/>
      <dgm:t>
        <a:bodyPr/>
        <a:lstStyle/>
        <a:p>
          <a:endParaRPr lang="en-US"/>
        </a:p>
      </dgm:t>
    </dgm:pt>
    <dgm:pt modelId="{8FFC4C37-532C-4212-9652-4153836AB315}" type="sibTrans" cxnId="{C767F8DD-3290-4C17-88DE-4727DAA5EE3C}">
      <dgm:prSet/>
      <dgm:spPr/>
      <dgm:t>
        <a:bodyPr/>
        <a:lstStyle/>
        <a:p>
          <a:endParaRPr lang="en-US"/>
        </a:p>
      </dgm:t>
    </dgm:pt>
    <dgm:pt modelId="{E23881B2-5207-4071-8E27-2E04723E7EE9}">
      <dgm:prSet phldrT="[Text]"/>
      <dgm:spPr/>
      <dgm:t>
        <a:bodyPr/>
        <a:lstStyle/>
        <a:p>
          <a:r>
            <a:rPr lang="en-US" dirty="0"/>
            <a:t>Describe the majority of observations in a cluster by a decision tree rule</a:t>
          </a:r>
        </a:p>
      </dgm:t>
    </dgm:pt>
    <dgm:pt modelId="{4422685A-BD97-4B7D-86CD-BE6CD9514B34}" type="parTrans" cxnId="{8CB0EC90-948C-4ADB-9076-7EAACABCDDB3}">
      <dgm:prSet/>
      <dgm:spPr/>
      <dgm:t>
        <a:bodyPr/>
        <a:lstStyle/>
        <a:p>
          <a:endParaRPr lang="en-US"/>
        </a:p>
      </dgm:t>
    </dgm:pt>
    <dgm:pt modelId="{3C1DB39F-2034-4CD7-BC81-782CA51246C6}" type="sibTrans" cxnId="{8CB0EC90-948C-4ADB-9076-7EAACABCDDB3}">
      <dgm:prSet/>
      <dgm:spPr/>
      <dgm:t>
        <a:bodyPr/>
        <a:lstStyle/>
        <a:p>
          <a:endParaRPr lang="en-US"/>
        </a:p>
      </dgm:t>
    </dgm:pt>
    <dgm:pt modelId="{0069B3C5-BDCE-4584-9DDC-FE76896A1E08}">
      <dgm:prSet phldrT="[Text]"/>
      <dgm:spPr/>
      <dgm:t>
        <a:bodyPr/>
        <a:lstStyle/>
        <a:p>
          <a:r>
            <a:rPr lang="en-US" dirty="0"/>
            <a:t>NOT to re-discover the clusters</a:t>
          </a:r>
        </a:p>
      </dgm:t>
    </dgm:pt>
    <dgm:pt modelId="{63A32129-5E68-4C31-BA29-1615B62FA95D}" type="parTrans" cxnId="{06E2AE59-AE96-409D-8F7D-8DA40A2C8974}">
      <dgm:prSet/>
      <dgm:spPr/>
      <dgm:t>
        <a:bodyPr/>
        <a:lstStyle/>
        <a:p>
          <a:endParaRPr lang="en-US"/>
        </a:p>
      </dgm:t>
    </dgm:pt>
    <dgm:pt modelId="{E8431E86-450E-4D08-9760-E7488C0B55D2}" type="sibTrans" cxnId="{06E2AE59-AE96-409D-8F7D-8DA40A2C8974}">
      <dgm:prSet/>
      <dgm:spPr/>
      <dgm:t>
        <a:bodyPr/>
        <a:lstStyle/>
        <a:p>
          <a:endParaRPr lang="en-US"/>
        </a:p>
      </dgm:t>
    </dgm:pt>
    <dgm:pt modelId="{E0F79BD6-4164-40ED-9348-38B1AEFBEF40}" type="pres">
      <dgm:prSet presAssocID="{31EF20E8-4746-4009-8F65-F18574D9C8D1}" presName="theList" presStyleCnt="0">
        <dgm:presLayoutVars>
          <dgm:dir/>
          <dgm:animLvl val="lvl"/>
          <dgm:resizeHandles val="exact"/>
        </dgm:presLayoutVars>
      </dgm:prSet>
      <dgm:spPr/>
    </dgm:pt>
    <dgm:pt modelId="{7F81A564-E390-4A79-BE31-D1B78279AD63}" type="pres">
      <dgm:prSet presAssocID="{31ACEF69-5181-4008-8C31-AE910F996632}" presName="compNode" presStyleCnt="0"/>
      <dgm:spPr/>
    </dgm:pt>
    <dgm:pt modelId="{56DE18CB-C559-4966-A431-CB10F3B28D12}" type="pres">
      <dgm:prSet presAssocID="{31ACEF69-5181-4008-8C31-AE910F996632}" presName="aNode" presStyleLbl="bgShp" presStyleIdx="0" presStyleCnt="2"/>
      <dgm:spPr/>
    </dgm:pt>
    <dgm:pt modelId="{DD9B85C2-64DC-42C3-90CA-C72293D80257}" type="pres">
      <dgm:prSet presAssocID="{31ACEF69-5181-4008-8C31-AE910F996632}" presName="textNode" presStyleLbl="bgShp" presStyleIdx="0" presStyleCnt="2"/>
      <dgm:spPr/>
    </dgm:pt>
    <dgm:pt modelId="{B122B4CC-A560-43D4-8FE5-353B066ECC5D}" type="pres">
      <dgm:prSet presAssocID="{31ACEF69-5181-4008-8C31-AE910F996632}" presName="compChildNode" presStyleCnt="0"/>
      <dgm:spPr/>
    </dgm:pt>
    <dgm:pt modelId="{95E8A0A7-83B1-47CE-BD78-5E3E3C29A15A}" type="pres">
      <dgm:prSet presAssocID="{31ACEF69-5181-4008-8C31-AE910F996632}" presName="theInnerList" presStyleCnt="0"/>
      <dgm:spPr/>
    </dgm:pt>
    <dgm:pt modelId="{03616FC3-2595-4EC1-BDFE-2F2A46D8A23B}" type="pres">
      <dgm:prSet presAssocID="{0C0070B8-94B8-42FF-B786-0B50BBD5DD86}" presName="childNode" presStyleLbl="node1" presStyleIdx="0" presStyleCnt="4">
        <dgm:presLayoutVars>
          <dgm:bulletEnabled val="1"/>
        </dgm:presLayoutVars>
      </dgm:prSet>
      <dgm:spPr/>
    </dgm:pt>
    <dgm:pt modelId="{FFD3B691-5892-4AB6-A97B-354BF8EFA36C}" type="pres">
      <dgm:prSet presAssocID="{0C0070B8-94B8-42FF-B786-0B50BBD5DD86}" presName="aSpace2" presStyleCnt="0"/>
      <dgm:spPr/>
    </dgm:pt>
    <dgm:pt modelId="{3D407099-629F-45F9-950D-449A4416C690}" type="pres">
      <dgm:prSet presAssocID="{EFD3A160-ED33-40B4-8AE7-B3D01E6D4C7A}" presName="childNode" presStyleLbl="node1" presStyleIdx="1" presStyleCnt="4">
        <dgm:presLayoutVars>
          <dgm:bulletEnabled val="1"/>
        </dgm:presLayoutVars>
      </dgm:prSet>
      <dgm:spPr/>
    </dgm:pt>
    <dgm:pt modelId="{6D792DB7-6F9C-4EB8-BDEA-09B5FD171D8F}" type="pres">
      <dgm:prSet presAssocID="{31ACEF69-5181-4008-8C31-AE910F996632}" presName="aSpace" presStyleCnt="0"/>
      <dgm:spPr/>
    </dgm:pt>
    <dgm:pt modelId="{30E25D66-3695-4795-9C13-2FF02D7ED244}" type="pres">
      <dgm:prSet presAssocID="{FCC9D18E-B5E0-40F5-A7B5-AE86F8529D43}" presName="compNode" presStyleCnt="0"/>
      <dgm:spPr/>
    </dgm:pt>
    <dgm:pt modelId="{1D69AACC-E1A1-4B46-BACE-D1BABE118941}" type="pres">
      <dgm:prSet presAssocID="{FCC9D18E-B5E0-40F5-A7B5-AE86F8529D43}" presName="aNode" presStyleLbl="bgShp" presStyleIdx="1" presStyleCnt="2"/>
      <dgm:spPr/>
    </dgm:pt>
    <dgm:pt modelId="{7B08BFDF-E40B-4FDD-8761-9E08ABA6D681}" type="pres">
      <dgm:prSet presAssocID="{FCC9D18E-B5E0-40F5-A7B5-AE86F8529D43}" presName="textNode" presStyleLbl="bgShp" presStyleIdx="1" presStyleCnt="2"/>
      <dgm:spPr/>
    </dgm:pt>
    <dgm:pt modelId="{F8303189-7BC8-4667-85A6-ADCB8B02ED2C}" type="pres">
      <dgm:prSet presAssocID="{FCC9D18E-B5E0-40F5-A7B5-AE86F8529D43}" presName="compChildNode" presStyleCnt="0"/>
      <dgm:spPr/>
    </dgm:pt>
    <dgm:pt modelId="{394D0305-0BFB-4246-AD1B-BB1150E9C33D}" type="pres">
      <dgm:prSet presAssocID="{FCC9D18E-B5E0-40F5-A7B5-AE86F8529D43}" presName="theInnerList" presStyleCnt="0"/>
      <dgm:spPr/>
    </dgm:pt>
    <dgm:pt modelId="{9BE45772-B6A3-4262-B631-41F31C79C9AF}" type="pres">
      <dgm:prSet presAssocID="{E23881B2-5207-4071-8E27-2E04723E7EE9}" presName="childNode" presStyleLbl="node1" presStyleIdx="2" presStyleCnt="4">
        <dgm:presLayoutVars>
          <dgm:bulletEnabled val="1"/>
        </dgm:presLayoutVars>
      </dgm:prSet>
      <dgm:spPr/>
    </dgm:pt>
    <dgm:pt modelId="{E4BECD43-DE7D-4B39-8913-BE0B8F0F5139}" type="pres">
      <dgm:prSet presAssocID="{E23881B2-5207-4071-8E27-2E04723E7EE9}" presName="aSpace2" presStyleCnt="0"/>
      <dgm:spPr/>
    </dgm:pt>
    <dgm:pt modelId="{425F91C1-BC3F-42DA-B5EC-993C55DE1673}" type="pres">
      <dgm:prSet presAssocID="{0069B3C5-BDCE-4584-9DDC-FE76896A1E08}" presName="childNode" presStyleLbl="node1" presStyleIdx="3" presStyleCnt="4">
        <dgm:presLayoutVars>
          <dgm:bulletEnabled val="1"/>
        </dgm:presLayoutVars>
      </dgm:prSet>
      <dgm:spPr/>
    </dgm:pt>
  </dgm:ptLst>
  <dgm:cxnLst>
    <dgm:cxn modelId="{F92D430C-70CA-41AA-BC00-52CA628FEFB9}" type="presOf" srcId="{31ACEF69-5181-4008-8C31-AE910F996632}" destId="{56DE18CB-C559-4966-A431-CB10F3B28D12}" srcOrd="0" destOrd="0" presId="urn:microsoft.com/office/officeart/2005/8/layout/lProcess2"/>
    <dgm:cxn modelId="{8FE2900F-F0BD-4F00-B24A-8FA535906EFE}" srcId="{31ACEF69-5181-4008-8C31-AE910F996632}" destId="{0C0070B8-94B8-42FF-B786-0B50BBD5DD86}" srcOrd="0" destOrd="0" parTransId="{86EDDC31-3050-4BB2-AADC-1599937AE944}" sibTransId="{08E243F1-BE2B-4298-A51B-9ADEFB98D395}"/>
    <dgm:cxn modelId="{354F9920-8A68-4387-8361-F81F79908181}" srcId="{31ACEF69-5181-4008-8C31-AE910F996632}" destId="{EFD3A160-ED33-40B4-8AE7-B3D01E6D4C7A}" srcOrd="1" destOrd="0" parTransId="{680F6158-CFD1-4BD7-A800-94D1C70F3202}" sibTransId="{FB3981AE-B791-4519-9BD5-70BB3B920AAE}"/>
    <dgm:cxn modelId="{AEAF6925-1382-4C7F-9661-6A1123477769}" type="presOf" srcId="{E23881B2-5207-4071-8E27-2E04723E7EE9}" destId="{9BE45772-B6A3-4262-B631-41F31C79C9AF}" srcOrd="0" destOrd="0" presId="urn:microsoft.com/office/officeart/2005/8/layout/lProcess2"/>
    <dgm:cxn modelId="{67421439-114E-45B0-8AA4-6416F1646E2A}" srcId="{31EF20E8-4746-4009-8F65-F18574D9C8D1}" destId="{31ACEF69-5181-4008-8C31-AE910F996632}" srcOrd="0" destOrd="0" parTransId="{FD70A54E-60FD-4517-9DC4-0907193DB0B4}" sibTransId="{52592283-2848-4088-86ED-DEE467AAD9B1}"/>
    <dgm:cxn modelId="{BA0CFE41-3D99-44FF-8C7C-B19E94875EDF}" type="presOf" srcId="{31EF20E8-4746-4009-8F65-F18574D9C8D1}" destId="{E0F79BD6-4164-40ED-9348-38B1AEFBEF40}" srcOrd="0" destOrd="0" presId="urn:microsoft.com/office/officeart/2005/8/layout/lProcess2"/>
    <dgm:cxn modelId="{3AE69064-3B47-45E9-850F-C7FE1306B65E}" type="presOf" srcId="{31ACEF69-5181-4008-8C31-AE910F996632}" destId="{DD9B85C2-64DC-42C3-90CA-C72293D80257}" srcOrd="1" destOrd="0" presId="urn:microsoft.com/office/officeart/2005/8/layout/lProcess2"/>
    <dgm:cxn modelId="{0F26E967-DFC6-4F9C-A154-3876F43CF573}" type="presOf" srcId="{0C0070B8-94B8-42FF-B786-0B50BBD5DD86}" destId="{03616FC3-2595-4EC1-BDFE-2F2A46D8A23B}" srcOrd="0" destOrd="0" presId="urn:microsoft.com/office/officeart/2005/8/layout/lProcess2"/>
    <dgm:cxn modelId="{C58CA168-80D2-4182-AF9D-5315CE0BA4E5}" type="presOf" srcId="{FCC9D18E-B5E0-40F5-A7B5-AE86F8529D43}" destId="{1D69AACC-E1A1-4B46-BACE-D1BABE118941}" srcOrd="0" destOrd="0" presId="urn:microsoft.com/office/officeart/2005/8/layout/lProcess2"/>
    <dgm:cxn modelId="{06E2AE59-AE96-409D-8F7D-8DA40A2C8974}" srcId="{FCC9D18E-B5E0-40F5-A7B5-AE86F8529D43}" destId="{0069B3C5-BDCE-4584-9DDC-FE76896A1E08}" srcOrd="1" destOrd="0" parTransId="{63A32129-5E68-4C31-BA29-1615B62FA95D}" sibTransId="{E8431E86-450E-4D08-9760-E7488C0B55D2}"/>
    <dgm:cxn modelId="{96CF9E80-9268-4A3F-820A-2D4BA5DC01BF}" type="presOf" srcId="{FCC9D18E-B5E0-40F5-A7B5-AE86F8529D43}" destId="{7B08BFDF-E40B-4FDD-8761-9E08ABA6D681}" srcOrd="1" destOrd="0" presId="urn:microsoft.com/office/officeart/2005/8/layout/lProcess2"/>
    <dgm:cxn modelId="{8CB0EC90-948C-4ADB-9076-7EAACABCDDB3}" srcId="{FCC9D18E-B5E0-40F5-A7B5-AE86F8529D43}" destId="{E23881B2-5207-4071-8E27-2E04723E7EE9}" srcOrd="0" destOrd="0" parTransId="{4422685A-BD97-4B7D-86CD-BE6CD9514B34}" sibTransId="{3C1DB39F-2034-4CD7-BC81-782CA51246C6}"/>
    <dgm:cxn modelId="{25A7BFB5-4A91-4989-A6AB-58560B256A02}" type="presOf" srcId="{0069B3C5-BDCE-4584-9DDC-FE76896A1E08}" destId="{425F91C1-BC3F-42DA-B5EC-993C55DE1673}" srcOrd="0" destOrd="0" presId="urn:microsoft.com/office/officeart/2005/8/layout/lProcess2"/>
    <dgm:cxn modelId="{C767F8DD-3290-4C17-88DE-4727DAA5EE3C}" srcId="{31EF20E8-4746-4009-8F65-F18574D9C8D1}" destId="{FCC9D18E-B5E0-40F5-A7B5-AE86F8529D43}" srcOrd="1" destOrd="0" parTransId="{DCD6A2B2-4E62-42D7-AE84-7B513675FE25}" sibTransId="{8FFC4C37-532C-4212-9652-4153836AB315}"/>
    <dgm:cxn modelId="{0CA33BF8-49EF-49EB-9484-D841C417144D}" type="presOf" srcId="{EFD3A160-ED33-40B4-8AE7-B3D01E6D4C7A}" destId="{3D407099-629F-45F9-950D-449A4416C690}" srcOrd="0" destOrd="0" presId="urn:microsoft.com/office/officeart/2005/8/layout/lProcess2"/>
    <dgm:cxn modelId="{2ED9F416-D2A1-4B5E-BBDD-91C1DFAE625E}" type="presParOf" srcId="{E0F79BD6-4164-40ED-9348-38B1AEFBEF40}" destId="{7F81A564-E390-4A79-BE31-D1B78279AD63}" srcOrd="0" destOrd="0" presId="urn:microsoft.com/office/officeart/2005/8/layout/lProcess2"/>
    <dgm:cxn modelId="{7CB96CCD-5FFB-4A39-9C7E-E779E2236F97}" type="presParOf" srcId="{7F81A564-E390-4A79-BE31-D1B78279AD63}" destId="{56DE18CB-C559-4966-A431-CB10F3B28D12}" srcOrd="0" destOrd="0" presId="urn:microsoft.com/office/officeart/2005/8/layout/lProcess2"/>
    <dgm:cxn modelId="{1DC08EC8-B076-415D-ABCC-17290D24FACD}" type="presParOf" srcId="{7F81A564-E390-4A79-BE31-D1B78279AD63}" destId="{DD9B85C2-64DC-42C3-90CA-C72293D80257}" srcOrd="1" destOrd="0" presId="urn:microsoft.com/office/officeart/2005/8/layout/lProcess2"/>
    <dgm:cxn modelId="{C80AC191-ABF7-4F2A-A551-9B316DA7C660}" type="presParOf" srcId="{7F81A564-E390-4A79-BE31-D1B78279AD63}" destId="{B122B4CC-A560-43D4-8FE5-353B066ECC5D}" srcOrd="2" destOrd="0" presId="urn:microsoft.com/office/officeart/2005/8/layout/lProcess2"/>
    <dgm:cxn modelId="{5D9B5F17-A9EF-4DE2-95D0-6F28D15536FF}" type="presParOf" srcId="{B122B4CC-A560-43D4-8FE5-353B066ECC5D}" destId="{95E8A0A7-83B1-47CE-BD78-5E3E3C29A15A}" srcOrd="0" destOrd="0" presId="urn:microsoft.com/office/officeart/2005/8/layout/lProcess2"/>
    <dgm:cxn modelId="{02983FD4-0FFC-4655-A092-BF1E62D74A91}" type="presParOf" srcId="{95E8A0A7-83B1-47CE-BD78-5E3E3C29A15A}" destId="{03616FC3-2595-4EC1-BDFE-2F2A46D8A23B}" srcOrd="0" destOrd="0" presId="urn:microsoft.com/office/officeart/2005/8/layout/lProcess2"/>
    <dgm:cxn modelId="{6CE64DC2-AA38-439B-9273-BDC7F1EB1A73}" type="presParOf" srcId="{95E8A0A7-83B1-47CE-BD78-5E3E3C29A15A}" destId="{FFD3B691-5892-4AB6-A97B-354BF8EFA36C}" srcOrd="1" destOrd="0" presId="urn:microsoft.com/office/officeart/2005/8/layout/lProcess2"/>
    <dgm:cxn modelId="{3AAE23D8-ACA6-4672-AC69-E9E62845F4E9}" type="presParOf" srcId="{95E8A0A7-83B1-47CE-BD78-5E3E3C29A15A}" destId="{3D407099-629F-45F9-950D-449A4416C690}" srcOrd="2" destOrd="0" presId="urn:microsoft.com/office/officeart/2005/8/layout/lProcess2"/>
    <dgm:cxn modelId="{A6DED544-A177-4459-A233-1A5DAE3E7657}" type="presParOf" srcId="{E0F79BD6-4164-40ED-9348-38B1AEFBEF40}" destId="{6D792DB7-6F9C-4EB8-BDEA-09B5FD171D8F}" srcOrd="1" destOrd="0" presId="urn:microsoft.com/office/officeart/2005/8/layout/lProcess2"/>
    <dgm:cxn modelId="{D3B9BA55-21FE-43F2-85F9-06DC7B8E6F8A}" type="presParOf" srcId="{E0F79BD6-4164-40ED-9348-38B1AEFBEF40}" destId="{30E25D66-3695-4795-9C13-2FF02D7ED244}" srcOrd="2" destOrd="0" presId="urn:microsoft.com/office/officeart/2005/8/layout/lProcess2"/>
    <dgm:cxn modelId="{5B1C9ED0-195F-4313-869A-52B3E442C0C1}" type="presParOf" srcId="{30E25D66-3695-4795-9C13-2FF02D7ED244}" destId="{1D69AACC-E1A1-4B46-BACE-D1BABE118941}" srcOrd="0" destOrd="0" presId="urn:microsoft.com/office/officeart/2005/8/layout/lProcess2"/>
    <dgm:cxn modelId="{FF2192BB-0479-43F3-9C5D-A9DA38AD57D5}" type="presParOf" srcId="{30E25D66-3695-4795-9C13-2FF02D7ED244}" destId="{7B08BFDF-E40B-4FDD-8761-9E08ABA6D681}" srcOrd="1" destOrd="0" presId="urn:microsoft.com/office/officeart/2005/8/layout/lProcess2"/>
    <dgm:cxn modelId="{B1D0042D-CC8F-4403-8179-5E720B896F29}" type="presParOf" srcId="{30E25D66-3695-4795-9C13-2FF02D7ED244}" destId="{F8303189-7BC8-4667-85A6-ADCB8B02ED2C}" srcOrd="2" destOrd="0" presId="urn:microsoft.com/office/officeart/2005/8/layout/lProcess2"/>
    <dgm:cxn modelId="{0D16DE06-0A17-4C73-9B99-04A878B49E09}" type="presParOf" srcId="{F8303189-7BC8-4667-85A6-ADCB8B02ED2C}" destId="{394D0305-0BFB-4246-AD1B-BB1150E9C33D}" srcOrd="0" destOrd="0" presId="urn:microsoft.com/office/officeart/2005/8/layout/lProcess2"/>
    <dgm:cxn modelId="{F1C88E69-826C-4B6F-A6B6-16E82FCC8120}" type="presParOf" srcId="{394D0305-0BFB-4246-AD1B-BB1150E9C33D}" destId="{9BE45772-B6A3-4262-B631-41F31C79C9AF}" srcOrd="0" destOrd="0" presId="urn:microsoft.com/office/officeart/2005/8/layout/lProcess2"/>
    <dgm:cxn modelId="{A35B71E4-C182-4EE2-A18E-B06AF5159B7B}" type="presParOf" srcId="{394D0305-0BFB-4246-AD1B-BB1150E9C33D}" destId="{E4BECD43-DE7D-4B39-8913-BE0B8F0F5139}" srcOrd="1" destOrd="0" presId="urn:microsoft.com/office/officeart/2005/8/layout/lProcess2"/>
    <dgm:cxn modelId="{6D799362-3DF4-4CBF-A7D0-1FBD36EF5E0D}" type="presParOf" srcId="{394D0305-0BFB-4246-AD1B-BB1150E9C33D}" destId="{425F91C1-BC3F-42DA-B5EC-993C55DE1673}"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4CE60F-D3AE-4C08-B751-15998E8E6249}"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US"/>
        </a:p>
      </dgm:t>
    </dgm:pt>
    <dgm:pt modelId="{098CF12E-8307-44A0-AEE2-6D8ECA48D9EE}">
      <dgm:prSet phldrT="[Text]" custT="1"/>
      <dgm:spPr>
        <a:blipFill rotWithShape="0">
          <a:blip xmlns:r="http://schemas.openxmlformats.org/officeDocument/2006/relationships" r:embed="rId1"/>
          <a:srcRect/>
          <a:stretch>
            <a:fillRect/>
          </a:stretch>
        </a:blipFill>
      </dgm:spPr>
      <dgm:t>
        <a:bodyPr/>
        <a:lstStyle/>
        <a:p>
          <a:r>
            <a:rPr lang="en-US" sz="2000" b="1" dirty="0">
              <a:solidFill>
                <a:schemeClr val="tx1"/>
              </a:solidFill>
            </a:rPr>
            <a:t>Approval Decision</a:t>
          </a:r>
        </a:p>
      </dgm:t>
    </dgm:pt>
    <dgm:pt modelId="{1D7CD68B-7546-4EE7-9BD7-760D5FC3F19C}" type="parTrans" cxnId="{E4C6046E-3398-480D-A26B-D9D5E7766847}">
      <dgm:prSet/>
      <dgm:spPr/>
      <dgm:t>
        <a:bodyPr/>
        <a:lstStyle/>
        <a:p>
          <a:endParaRPr lang="en-US"/>
        </a:p>
      </dgm:t>
    </dgm:pt>
    <dgm:pt modelId="{1E962E5F-DABE-4E52-B9DE-BC2D223BBBBC}" type="sibTrans" cxnId="{E4C6046E-3398-480D-A26B-D9D5E7766847}">
      <dgm:prSet/>
      <dgm:spPr/>
      <dgm:t>
        <a:bodyPr/>
        <a:lstStyle/>
        <a:p>
          <a:endParaRPr lang="en-US"/>
        </a:p>
      </dgm:t>
    </dgm:pt>
    <dgm:pt modelId="{382ECF59-2241-4A78-97A1-314379127891}">
      <dgm:prSet phldrT="[Text]" custT="1"/>
      <dgm:spPr>
        <a:blipFill rotWithShape="0">
          <a:blip xmlns:r="http://schemas.openxmlformats.org/officeDocument/2006/relationships" r:embed="rId2"/>
          <a:srcRect/>
          <a:stretch>
            <a:fillRect l="-17000" r="-17000"/>
          </a:stretch>
        </a:blipFill>
      </dgm:spPr>
      <dgm:t>
        <a:bodyPr/>
        <a:lstStyle/>
        <a:p>
          <a:r>
            <a:rPr lang="en-US" sz="2800" dirty="0">
              <a:solidFill>
                <a:schemeClr val="tx1"/>
              </a:solidFill>
            </a:rPr>
            <a:t>Loan Application</a:t>
          </a:r>
        </a:p>
      </dgm:t>
    </dgm:pt>
    <dgm:pt modelId="{FA88AE27-9D6E-45A3-8570-7924A28F8E11}" type="parTrans" cxnId="{4C61642D-C5CD-404E-8FF1-26D308334BA5}">
      <dgm:prSet/>
      <dgm:spPr/>
      <dgm:t>
        <a:bodyPr/>
        <a:lstStyle/>
        <a:p>
          <a:endParaRPr lang="en-US"/>
        </a:p>
      </dgm:t>
    </dgm:pt>
    <dgm:pt modelId="{0417F6D0-E750-4DD1-A19E-91E216A32889}" type="sibTrans" cxnId="{4C61642D-C5CD-404E-8FF1-26D308334BA5}">
      <dgm:prSet/>
      <dgm:spPr/>
      <dgm:t>
        <a:bodyPr/>
        <a:lstStyle/>
        <a:p>
          <a:endParaRPr lang="en-US"/>
        </a:p>
      </dgm:t>
    </dgm:pt>
    <dgm:pt modelId="{77604BB4-6D9A-48BE-BF94-632D00ED0133}">
      <dgm:prSet phldrT="[Text]" phldr="1"/>
      <dgm:spPr>
        <a:blipFill rotWithShape="0">
          <a:blip xmlns:r="http://schemas.openxmlformats.org/officeDocument/2006/relationships" r:embed="rId3"/>
          <a:srcRect/>
          <a:stretch>
            <a:fillRect l="-10000" r="-10000"/>
          </a:stretch>
        </a:blipFill>
      </dgm:spPr>
      <dgm:t>
        <a:bodyPr/>
        <a:lstStyle/>
        <a:p>
          <a:endParaRPr lang="en-US" dirty="0"/>
        </a:p>
      </dgm:t>
    </dgm:pt>
    <dgm:pt modelId="{A25F47C1-CE5B-4022-A3F0-93CA4B43844D}" type="parTrans" cxnId="{063668A6-4E73-4D54-A456-D4BE48CAC6D3}">
      <dgm:prSet/>
      <dgm:spPr/>
      <dgm:t>
        <a:bodyPr/>
        <a:lstStyle/>
        <a:p>
          <a:endParaRPr lang="en-US"/>
        </a:p>
      </dgm:t>
    </dgm:pt>
    <dgm:pt modelId="{0C838BF8-3B9F-4BB6-A588-9F36493CCC4B}" type="sibTrans" cxnId="{063668A6-4E73-4D54-A456-D4BE48CAC6D3}">
      <dgm:prSet/>
      <dgm:spPr/>
      <dgm:t>
        <a:bodyPr/>
        <a:lstStyle/>
        <a:p>
          <a:endParaRPr lang="en-US"/>
        </a:p>
      </dgm:t>
    </dgm:pt>
    <dgm:pt modelId="{6FC1F9ED-AEBE-4DA9-87DE-57B37F8437D4}">
      <dgm:prSet phldrT="[Text]" phldr="1"/>
      <dgm:spPr>
        <a:blipFill rotWithShape="0">
          <a:blip xmlns:r="http://schemas.openxmlformats.org/officeDocument/2006/relationships" r:embed="rId4"/>
          <a:srcRect/>
          <a:stretch>
            <a:fillRect/>
          </a:stretch>
        </a:blipFill>
      </dgm:spPr>
      <dgm:t>
        <a:bodyPr/>
        <a:lstStyle/>
        <a:p>
          <a:endParaRPr lang="en-US" dirty="0"/>
        </a:p>
      </dgm:t>
    </dgm:pt>
    <dgm:pt modelId="{0A96A983-AB87-4771-A74F-F8AE283E46D1}" type="sibTrans" cxnId="{A06ACF84-E2FB-4386-A332-CE8F380422F3}">
      <dgm:prSet/>
      <dgm:spPr/>
      <dgm:t>
        <a:bodyPr/>
        <a:lstStyle/>
        <a:p>
          <a:endParaRPr lang="en-US"/>
        </a:p>
      </dgm:t>
    </dgm:pt>
    <dgm:pt modelId="{6F097ED4-C1E5-4651-BC36-5E1918AC5DDA}" type="parTrans" cxnId="{A06ACF84-E2FB-4386-A332-CE8F380422F3}">
      <dgm:prSet/>
      <dgm:spPr/>
      <dgm:t>
        <a:bodyPr/>
        <a:lstStyle/>
        <a:p>
          <a:endParaRPr lang="en-US"/>
        </a:p>
      </dgm:t>
    </dgm:pt>
    <dgm:pt modelId="{F47E924D-19F1-4758-AD98-68095B09C4E8}" type="pres">
      <dgm:prSet presAssocID="{734CE60F-D3AE-4C08-B751-15998E8E6249}" presName="Name0" presStyleCnt="0">
        <dgm:presLayoutVars>
          <dgm:chMax val="1"/>
          <dgm:chPref val="1"/>
          <dgm:dir/>
          <dgm:animOne val="branch"/>
          <dgm:animLvl val="lvl"/>
        </dgm:presLayoutVars>
      </dgm:prSet>
      <dgm:spPr/>
    </dgm:pt>
    <dgm:pt modelId="{C2669146-9C7F-49FE-9F0E-47EF226B18EE}" type="pres">
      <dgm:prSet presAssocID="{098CF12E-8307-44A0-AEE2-6D8ECA48D9EE}" presName="singleCycle" presStyleCnt="0"/>
      <dgm:spPr/>
    </dgm:pt>
    <dgm:pt modelId="{E5F55118-1197-46D4-AB37-23F5162E7E84}" type="pres">
      <dgm:prSet presAssocID="{098CF12E-8307-44A0-AEE2-6D8ECA48D9EE}" presName="singleCenter" presStyleLbl="node1" presStyleIdx="0" presStyleCnt="4" custScaleX="144398" custScaleY="126438">
        <dgm:presLayoutVars>
          <dgm:chMax val="7"/>
          <dgm:chPref val="7"/>
        </dgm:presLayoutVars>
      </dgm:prSet>
      <dgm:spPr>
        <a:prstGeom prst="diamond">
          <a:avLst/>
        </a:prstGeom>
      </dgm:spPr>
    </dgm:pt>
    <dgm:pt modelId="{78BAA61D-987B-47D8-840B-B7E34EDF7368}" type="pres">
      <dgm:prSet presAssocID="{FA88AE27-9D6E-45A3-8570-7924A28F8E11}" presName="Name56" presStyleLbl="parChTrans1D2" presStyleIdx="0" presStyleCnt="3"/>
      <dgm:spPr/>
    </dgm:pt>
    <dgm:pt modelId="{821540B8-D803-4349-9648-7961055FB031}" type="pres">
      <dgm:prSet presAssocID="{382ECF59-2241-4A78-97A1-314379127891}" presName="text0" presStyleLbl="node1" presStyleIdx="1" presStyleCnt="4" custScaleX="205133" custScaleY="143246">
        <dgm:presLayoutVars>
          <dgm:bulletEnabled val="1"/>
        </dgm:presLayoutVars>
      </dgm:prSet>
      <dgm:spPr>
        <a:prstGeom prst="flowChartDocument">
          <a:avLst/>
        </a:prstGeom>
      </dgm:spPr>
    </dgm:pt>
    <dgm:pt modelId="{580DFBAF-BD6C-4856-B769-B7388703CB2D}" type="pres">
      <dgm:prSet presAssocID="{6F097ED4-C1E5-4651-BC36-5E1918AC5DDA}" presName="Name56" presStyleLbl="parChTrans1D2" presStyleIdx="1" presStyleCnt="3"/>
      <dgm:spPr/>
    </dgm:pt>
    <dgm:pt modelId="{FD241858-CDB9-436B-8C79-C0A95622D418}" type="pres">
      <dgm:prSet presAssocID="{6FC1F9ED-AEBE-4DA9-87DE-57B37F8437D4}" presName="text0" presStyleLbl="node1" presStyleIdx="2" presStyleCnt="4" custScaleX="183218" custScaleY="183218" custRadScaleRad="99971" custRadScaleInc="8838">
        <dgm:presLayoutVars>
          <dgm:bulletEnabled val="1"/>
        </dgm:presLayoutVars>
      </dgm:prSet>
      <dgm:spPr>
        <a:prstGeom prst="ellipse">
          <a:avLst/>
        </a:prstGeom>
      </dgm:spPr>
    </dgm:pt>
    <dgm:pt modelId="{E603CF57-5112-47E7-B113-FFD35197AA03}" type="pres">
      <dgm:prSet presAssocID="{A25F47C1-CE5B-4022-A3F0-93CA4B43844D}" presName="Name56" presStyleLbl="parChTrans1D2" presStyleIdx="2" presStyleCnt="3"/>
      <dgm:spPr/>
    </dgm:pt>
    <dgm:pt modelId="{603A05F0-009B-4075-9FBB-6DED80D0E97C}" type="pres">
      <dgm:prSet presAssocID="{77604BB4-6D9A-48BE-BF94-632D00ED0133}" presName="text0" presStyleLbl="node1" presStyleIdx="3" presStyleCnt="4" custScaleX="183218" custScaleY="183218" custRadScaleRad="106348" custRadScaleInc="-4566">
        <dgm:presLayoutVars>
          <dgm:bulletEnabled val="1"/>
        </dgm:presLayoutVars>
      </dgm:prSet>
      <dgm:spPr>
        <a:prstGeom prst="ellipse">
          <a:avLst/>
        </a:prstGeom>
      </dgm:spPr>
    </dgm:pt>
  </dgm:ptLst>
  <dgm:cxnLst>
    <dgm:cxn modelId="{3BD04C19-F66F-4912-B021-488CF41C8F16}" type="presOf" srcId="{6FC1F9ED-AEBE-4DA9-87DE-57B37F8437D4}" destId="{FD241858-CDB9-436B-8C79-C0A95622D418}" srcOrd="0" destOrd="0" presId="urn:microsoft.com/office/officeart/2008/layout/RadialCluster"/>
    <dgm:cxn modelId="{4C61642D-C5CD-404E-8FF1-26D308334BA5}" srcId="{098CF12E-8307-44A0-AEE2-6D8ECA48D9EE}" destId="{382ECF59-2241-4A78-97A1-314379127891}" srcOrd="0" destOrd="0" parTransId="{FA88AE27-9D6E-45A3-8570-7924A28F8E11}" sibTransId="{0417F6D0-E750-4DD1-A19E-91E216A32889}"/>
    <dgm:cxn modelId="{B4C5A13B-B41F-4D38-BE55-636162A4CBC4}" type="presOf" srcId="{734CE60F-D3AE-4C08-B751-15998E8E6249}" destId="{F47E924D-19F1-4758-AD98-68095B09C4E8}" srcOrd="0" destOrd="0" presId="urn:microsoft.com/office/officeart/2008/layout/RadialCluster"/>
    <dgm:cxn modelId="{F9828E5C-70DC-4064-ABA0-C41CD3DA07E6}" type="presOf" srcId="{098CF12E-8307-44A0-AEE2-6D8ECA48D9EE}" destId="{E5F55118-1197-46D4-AB37-23F5162E7E84}" srcOrd="0" destOrd="0" presId="urn:microsoft.com/office/officeart/2008/layout/RadialCluster"/>
    <dgm:cxn modelId="{E4C6046E-3398-480D-A26B-D9D5E7766847}" srcId="{734CE60F-D3AE-4C08-B751-15998E8E6249}" destId="{098CF12E-8307-44A0-AEE2-6D8ECA48D9EE}" srcOrd="0" destOrd="0" parTransId="{1D7CD68B-7546-4EE7-9BD7-760D5FC3F19C}" sibTransId="{1E962E5F-DABE-4E52-B9DE-BC2D223BBBBC}"/>
    <dgm:cxn modelId="{A06ACF84-E2FB-4386-A332-CE8F380422F3}" srcId="{098CF12E-8307-44A0-AEE2-6D8ECA48D9EE}" destId="{6FC1F9ED-AEBE-4DA9-87DE-57B37F8437D4}" srcOrd="1" destOrd="0" parTransId="{6F097ED4-C1E5-4651-BC36-5E1918AC5DDA}" sibTransId="{0A96A983-AB87-4771-A74F-F8AE283E46D1}"/>
    <dgm:cxn modelId="{E00F2393-07C4-4747-9782-29F95A57631C}" type="presOf" srcId="{A25F47C1-CE5B-4022-A3F0-93CA4B43844D}" destId="{E603CF57-5112-47E7-B113-FFD35197AA03}" srcOrd="0" destOrd="0" presId="urn:microsoft.com/office/officeart/2008/layout/RadialCluster"/>
    <dgm:cxn modelId="{857FDDA4-12F6-4087-9150-2883A8F47432}" type="presOf" srcId="{382ECF59-2241-4A78-97A1-314379127891}" destId="{821540B8-D803-4349-9648-7961055FB031}" srcOrd="0" destOrd="0" presId="urn:microsoft.com/office/officeart/2008/layout/RadialCluster"/>
    <dgm:cxn modelId="{063668A6-4E73-4D54-A456-D4BE48CAC6D3}" srcId="{098CF12E-8307-44A0-AEE2-6D8ECA48D9EE}" destId="{77604BB4-6D9A-48BE-BF94-632D00ED0133}" srcOrd="2" destOrd="0" parTransId="{A25F47C1-CE5B-4022-A3F0-93CA4B43844D}" sibTransId="{0C838BF8-3B9F-4BB6-A588-9F36493CCC4B}"/>
    <dgm:cxn modelId="{DA1AC0A8-149E-464C-B365-882C22655C48}" type="presOf" srcId="{77604BB4-6D9A-48BE-BF94-632D00ED0133}" destId="{603A05F0-009B-4075-9FBB-6DED80D0E97C}" srcOrd="0" destOrd="0" presId="urn:microsoft.com/office/officeart/2008/layout/RadialCluster"/>
    <dgm:cxn modelId="{3E5D3CAB-63E7-4875-9F71-E92E94BA9969}" type="presOf" srcId="{FA88AE27-9D6E-45A3-8570-7924A28F8E11}" destId="{78BAA61D-987B-47D8-840B-B7E34EDF7368}" srcOrd="0" destOrd="0" presId="urn:microsoft.com/office/officeart/2008/layout/RadialCluster"/>
    <dgm:cxn modelId="{57F020D7-2AD8-4CD0-B485-08374D62FF44}" type="presOf" srcId="{6F097ED4-C1E5-4651-BC36-5E1918AC5DDA}" destId="{580DFBAF-BD6C-4856-B769-B7388703CB2D}" srcOrd="0" destOrd="0" presId="urn:microsoft.com/office/officeart/2008/layout/RadialCluster"/>
    <dgm:cxn modelId="{CE8C65FF-3D05-4059-B7EA-11530BAB2D7B}" type="presParOf" srcId="{F47E924D-19F1-4758-AD98-68095B09C4E8}" destId="{C2669146-9C7F-49FE-9F0E-47EF226B18EE}" srcOrd="0" destOrd="0" presId="urn:microsoft.com/office/officeart/2008/layout/RadialCluster"/>
    <dgm:cxn modelId="{F790666F-4F4E-4831-9654-1F8CAB93B92A}" type="presParOf" srcId="{C2669146-9C7F-49FE-9F0E-47EF226B18EE}" destId="{E5F55118-1197-46D4-AB37-23F5162E7E84}" srcOrd="0" destOrd="0" presId="urn:microsoft.com/office/officeart/2008/layout/RadialCluster"/>
    <dgm:cxn modelId="{EB0DC663-918E-4D89-A625-A03DE395225B}" type="presParOf" srcId="{C2669146-9C7F-49FE-9F0E-47EF226B18EE}" destId="{78BAA61D-987B-47D8-840B-B7E34EDF7368}" srcOrd="1" destOrd="0" presId="urn:microsoft.com/office/officeart/2008/layout/RadialCluster"/>
    <dgm:cxn modelId="{C7FC2E7B-816F-46CE-AB65-287559F64A69}" type="presParOf" srcId="{C2669146-9C7F-49FE-9F0E-47EF226B18EE}" destId="{821540B8-D803-4349-9648-7961055FB031}" srcOrd="2" destOrd="0" presId="urn:microsoft.com/office/officeart/2008/layout/RadialCluster"/>
    <dgm:cxn modelId="{6671369E-6A1F-4595-9A13-45AC7D1ED15D}" type="presParOf" srcId="{C2669146-9C7F-49FE-9F0E-47EF226B18EE}" destId="{580DFBAF-BD6C-4856-B769-B7388703CB2D}" srcOrd="3" destOrd="0" presId="urn:microsoft.com/office/officeart/2008/layout/RadialCluster"/>
    <dgm:cxn modelId="{8BB77834-33AD-475C-BB5D-F354592AF26F}" type="presParOf" srcId="{C2669146-9C7F-49FE-9F0E-47EF226B18EE}" destId="{FD241858-CDB9-436B-8C79-C0A95622D418}" srcOrd="4" destOrd="0" presId="urn:microsoft.com/office/officeart/2008/layout/RadialCluster"/>
    <dgm:cxn modelId="{F395CFAF-9310-4E47-AADE-427CBDE959DF}" type="presParOf" srcId="{C2669146-9C7F-49FE-9F0E-47EF226B18EE}" destId="{E603CF57-5112-47E7-B113-FFD35197AA03}" srcOrd="5" destOrd="0" presId="urn:microsoft.com/office/officeart/2008/layout/RadialCluster"/>
    <dgm:cxn modelId="{DA5E402E-547A-4C45-89C3-701FDD140724}" type="presParOf" srcId="{C2669146-9C7F-49FE-9F0E-47EF226B18EE}" destId="{603A05F0-009B-4075-9FBB-6DED80D0E97C}"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3C84FD-35E2-4020-BC0D-3744FB9E42A5}" type="doc">
      <dgm:prSet loTypeId="urn:microsoft.com/office/officeart/2005/8/layout/vList4" loCatId="list" qsTypeId="urn:microsoft.com/office/officeart/2005/8/quickstyle/simple1" qsCatId="simple" csTypeId="urn:microsoft.com/office/officeart/2005/8/colors/accent1_2" csCatId="accent1" phldr="1"/>
      <dgm:spPr/>
    </dgm:pt>
    <dgm:pt modelId="{9766B5FC-4704-4B4F-8840-045E736EE640}">
      <dgm:prSet phldrT="[Text]" custT="1"/>
      <dgm:spPr/>
      <dgm:t>
        <a:bodyPr/>
        <a:lstStyle/>
        <a:p>
          <a:pPr>
            <a:lnSpc>
              <a:spcPct val="150000"/>
            </a:lnSpc>
            <a:spcAft>
              <a:spcPts val="0"/>
            </a:spcAft>
          </a:pPr>
          <a:r>
            <a:rPr lang="en-US" sz="2600" dirty="0"/>
            <a:t>Interval: CLAGE, CLNO, DEBTINC, LOAN, MORTDUE, VALUE</a:t>
          </a:r>
        </a:p>
        <a:p>
          <a:pPr>
            <a:lnSpc>
              <a:spcPct val="150000"/>
            </a:lnSpc>
            <a:spcAft>
              <a:spcPts val="0"/>
            </a:spcAft>
          </a:pPr>
          <a:r>
            <a:rPr lang="en-US" sz="2600" dirty="0"/>
            <a:t>Scatterplot – the vertical axis represents the default rates</a:t>
          </a:r>
        </a:p>
      </dgm:t>
    </dgm:pt>
    <dgm:pt modelId="{23798446-A279-4FF9-82E9-DB917A95387D}" type="parTrans" cxnId="{2BF92CA0-3762-497A-815F-377594B7954B}">
      <dgm:prSet/>
      <dgm:spPr/>
      <dgm:t>
        <a:bodyPr/>
        <a:lstStyle/>
        <a:p>
          <a:endParaRPr lang="en-US"/>
        </a:p>
      </dgm:t>
    </dgm:pt>
    <dgm:pt modelId="{3B39BD39-FD32-4D4B-8752-290D78678936}" type="sibTrans" cxnId="{2BF92CA0-3762-497A-815F-377594B7954B}">
      <dgm:prSet/>
      <dgm:spPr/>
      <dgm:t>
        <a:bodyPr/>
        <a:lstStyle/>
        <a:p>
          <a:endParaRPr lang="en-US"/>
        </a:p>
      </dgm:t>
    </dgm:pt>
    <dgm:pt modelId="{30A10CE1-C3AF-4F85-A37E-F14233166714}">
      <dgm:prSet phldrT="[Text]" custT="1"/>
      <dgm:spPr/>
      <dgm:t>
        <a:bodyPr/>
        <a:lstStyle/>
        <a:p>
          <a:pPr>
            <a:lnSpc>
              <a:spcPct val="150000"/>
            </a:lnSpc>
            <a:spcAft>
              <a:spcPts val="0"/>
            </a:spcAft>
          </a:pPr>
          <a:r>
            <a:rPr lang="en-US" sz="2600" dirty="0"/>
            <a:t>Nominal: DELINQ, DEROG, and NINQ</a:t>
          </a:r>
        </a:p>
        <a:p>
          <a:pPr>
            <a:lnSpc>
              <a:spcPct val="150000"/>
            </a:lnSpc>
            <a:spcAft>
              <a:spcPts val="0"/>
            </a:spcAft>
          </a:pPr>
          <a:r>
            <a:rPr lang="en-US" sz="2600" dirty="0"/>
            <a:t>Bar chart – the bars represent the default rates</a:t>
          </a:r>
        </a:p>
      </dgm:t>
    </dgm:pt>
    <dgm:pt modelId="{A76FFCBE-DFC2-40FB-ADE1-656512741DA1}" type="parTrans" cxnId="{0F47DCD6-A365-4355-8268-2750B5E170E2}">
      <dgm:prSet/>
      <dgm:spPr/>
      <dgm:t>
        <a:bodyPr/>
        <a:lstStyle/>
        <a:p>
          <a:endParaRPr lang="en-US"/>
        </a:p>
      </dgm:t>
    </dgm:pt>
    <dgm:pt modelId="{2831C59C-7BF3-4905-A5D7-64D98C96A50E}" type="sibTrans" cxnId="{0F47DCD6-A365-4355-8268-2750B5E170E2}">
      <dgm:prSet/>
      <dgm:spPr/>
      <dgm:t>
        <a:bodyPr/>
        <a:lstStyle/>
        <a:p>
          <a:endParaRPr lang="en-US"/>
        </a:p>
      </dgm:t>
    </dgm:pt>
    <dgm:pt modelId="{81F95266-0508-4DA2-B463-BF5548EE7CB6}" type="pres">
      <dgm:prSet presAssocID="{C43C84FD-35E2-4020-BC0D-3744FB9E42A5}" presName="linear" presStyleCnt="0">
        <dgm:presLayoutVars>
          <dgm:dir/>
          <dgm:resizeHandles val="exact"/>
        </dgm:presLayoutVars>
      </dgm:prSet>
      <dgm:spPr/>
    </dgm:pt>
    <dgm:pt modelId="{6765C3C5-F087-4FE1-95D9-7AA233F8BCAD}" type="pres">
      <dgm:prSet presAssocID="{9766B5FC-4704-4B4F-8840-045E736EE640}" presName="comp" presStyleCnt="0"/>
      <dgm:spPr/>
    </dgm:pt>
    <dgm:pt modelId="{7E2F35CB-9729-4525-8F83-29E6ABDD2971}" type="pres">
      <dgm:prSet presAssocID="{9766B5FC-4704-4B4F-8840-045E736EE640}" presName="box" presStyleLbl="node1" presStyleIdx="0" presStyleCnt="2"/>
      <dgm:spPr/>
    </dgm:pt>
    <dgm:pt modelId="{6A8DE39C-B986-4099-8D93-5E898D71A999}" type="pres">
      <dgm:prSet presAssocID="{9766B5FC-4704-4B4F-8840-045E736EE640}" presName="img" presStyleLbl="fgImgPlace1" presStyleIdx="0" presStyleCnt="2"/>
      <dgm:spPr>
        <a:blipFill rotWithShape="1">
          <a:blip xmlns:r="http://schemas.openxmlformats.org/officeDocument/2006/relationships" r:embed="rId1"/>
          <a:srcRect/>
          <a:stretch>
            <a:fillRect l="-8000" r="-8000"/>
          </a:stretch>
        </a:blipFill>
      </dgm:spPr>
    </dgm:pt>
    <dgm:pt modelId="{E708F419-4B7A-43A8-8442-35A2533742AB}" type="pres">
      <dgm:prSet presAssocID="{9766B5FC-4704-4B4F-8840-045E736EE640}" presName="text" presStyleLbl="node1" presStyleIdx="0" presStyleCnt="2">
        <dgm:presLayoutVars>
          <dgm:bulletEnabled val="1"/>
        </dgm:presLayoutVars>
      </dgm:prSet>
      <dgm:spPr/>
    </dgm:pt>
    <dgm:pt modelId="{D0D4C686-CC2F-4CC1-A448-5ED4F4896AF0}" type="pres">
      <dgm:prSet presAssocID="{3B39BD39-FD32-4D4B-8752-290D78678936}" presName="spacer" presStyleCnt="0"/>
      <dgm:spPr/>
    </dgm:pt>
    <dgm:pt modelId="{48CC7025-9BDA-4961-88FC-63CD3EC76D8F}" type="pres">
      <dgm:prSet presAssocID="{30A10CE1-C3AF-4F85-A37E-F14233166714}" presName="comp" presStyleCnt="0"/>
      <dgm:spPr/>
    </dgm:pt>
    <dgm:pt modelId="{097EAEC2-5B84-4090-976D-33FC8B8644D1}" type="pres">
      <dgm:prSet presAssocID="{30A10CE1-C3AF-4F85-A37E-F14233166714}" presName="box" presStyleLbl="node1" presStyleIdx="1" presStyleCnt="2"/>
      <dgm:spPr/>
    </dgm:pt>
    <dgm:pt modelId="{B699A3E6-2F26-4B5C-A830-7FB37908BD3A}" type="pres">
      <dgm:prSet presAssocID="{30A10CE1-C3AF-4F85-A37E-F14233166714}" presName="img" presStyleLbl="fgImgPlace1" presStyleIdx="1" presStyleCnt="2"/>
      <dgm:spPr>
        <a:blipFill rotWithShape="1">
          <a:blip xmlns:r="http://schemas.openxmlformats.org/officeDocument/2006/relationships" r:embed="rId2"/>
          <a:srcRect/>
          <a:stretch>
            <a:fillRect l="-8000" r="-8000"/>
          </a:stretch>
        </a:blipFill>
      </dgm:spPr>
    </dgm:pt>
    <dgm:pt modelId="{AD4B02A9-A55F-4038-9389-80AFCEF5C2B4}" type="pres">
      <dgm:prSet presAssocID="{30A10CE1-C3AF-4F85-A37E-F14233166714}" presName="text" presStyleLbl="node1" presStyleIdx="1" presStyleCnt="2">
        <dgm:presLayoutVars>
          <dgm:bulletEnabled val="1"/>
        </dgm:presLayoutVars>
      </dgm:prSet>
      <dgm:spPr/>
    </dgm:pt>
  </dgm:ptLst>
  <dgm:cxnLst>
    <dgm:cxn modelId="{6ABC8369-713C-4C64-B630-11B216F4203D}" type="presOf" srcId="{9766B5FC-4704-4B4F-8840-045E736EE640}" destId="{7E2F35CB-9729-4525-8F83-29E6ABDD2971}" srcOrd="0" destOrd="0" presId="urn:microsoft.com/office/officeart/2005/8/layout/vList4"/>
    <dgm:cxn modelId="{2CDC579E-1012-4872-9F6E-D1A4F3DE23D5}" type="presOf" srcId="{9766B5FC-4704-4B4F-8840-045E736EE640}" destId="{E708F419-4B7A-43A8-8442-35A2533742AB}" srcOrd="1" destOrd="0" presId="urn:microsoft.com/office/officeart/2005/8/layout/vList4"/>
    <dgm:cxn modelId="{6F1ED99F-DADB-4FB2-9DDE-E65111B06191}" type="presOf" srcId="{30A10CE1-C3AF-4F85-A37E-F14233166714}" destId="{097EAEC2-5B84-4090-976D-33FC8B8644D1}" srcOrd="0" destOrd="0" presId="urn:microsoft.com/office/officeart/2005/8/layout/vList4"/>
    <dgm:cxn modelId="{2BF92CA0-3762-497A-815F-377594B7954B}" srcId="{C43C84FD-35E2-4020-BC0D-3744FB9E42A5}" destId="{9766B5FC-4704-4B4F-8840-045E736EE640}" srcOrd="0" destOrd="0" parTransId="{23798446-A279-4FF9-82E9-DB917A95387D}" sibTransId="{3B39BD39-FD32-4D4B-8752-290D78678936}"/>
    <dgm:cxn modelId="{41EAFBBE-0377-4BA9-8FD7-EF968B9983C0}" type="presOf" srcId="{30A10CE1-C3AF-4F85-A37E-F14233166714}" destId="{AD4B02A9-A55F-4038-9389-80AFCEF5C2B4}" srcOrd="1" destOrd="0" presId="urn:microsoft.com/office/officeart/2005/8/layout/vList4"/>
    <dgm:cxn modelId="{0F47DCD6-A365-4355-8268-2750B5E170E2}" srcId="{C43C84FD-35E2-4020-BC0D-3744FB9E42A5}" destId="{30A10CE1-C3AF-4F85-A37E-F14233166714}" srcOrd="1" destOrd="0" parTransId="{A76FFCBE-DFC2-40FB-ADE1-656512741DA1}" sibTransId="{2831C59C-7BF3-4905-A5D7-64D98C96A50E}"/>
    <dgm:cxn modelId="{2123EAF4-25F0-4234-958D-EA8F8E88AAAE}" type="presOf" srcId="{C43C84FD-35E2-4020-BC0D-3744FB9E42A5}" destId="{81F95266-0508-4DA2-B463-BF5548EE7CB6}" srcOrd="0" destOrd="0" presId="urn:microsoft.com/office/officeart/2005/8/layout/vList4"/>
    <dgm:cxn modelId="{B6052EFC-E5D3-4E9B-9907-09F4842DE3CE}" type="presParOf" srcId="{81F95266-0508-4DA2-B463-BF5548EE7CB6}" destId="{6765C3C5-F087-4FE1-95D9-7AA233F8BCAD}" srcOrd="0" destOrd="0" presId="urn:microsoft.com/office/officeart/2005/8/layout/vList4"/>
    <dgm:cxn modelId="{AE28EE00-1C0A-4FD0-A918-7BE8F6BC4C31}" type="presParOf" srcId="{6765C3C5-F087-4FE1-95D9-7AA233F8BCAD}" destId="{7E2F35CB-9729-4525-8F83-29E6ABDD2971}" srcOrd="0" destOrd="0" presId="urn:microsoft.com/office/officeart/2005/8/layout/vList4"/>
    <dgm:cxn modelId="{C9122247-64A9-454B-95AD-AB6F6B954A58}" type="presParOf" srcId="{6765C3C5-F087-4FE1-95D9-7AA233F8BCAD}" destId="{6A8DE39C-B986-4099-8D93-5E898D71A999}" srcOrd="1" destOrd="0" presId="urn:microsoft.com/office/officeart/2005/8/layout/vList4"/>
    <dgm:cxn modelId="{D3905A1D-B4DB-4682-87F7-2CE587028EF0}" type="presParOf" srcId="{6765C3C5-F087-4FE1-95D9-7AA233F8BCAD}" destId="{E708F419-4B7A-43A8-8442-35A2533742AB}" srcOrd="2" destOrd="0" presId="urn:microsoft.com/office/officeart/2005/8/layout/vList4"/>
    <dgm:cxn modelId="{079207D5-6480-436A-BF66-005247D32108}" type="presParOf" srcId="{81F95266-0508-4DA2-B463-BF5548EE7CB6}" destId="{D0D4C686-CC2F-4CC1-A448-5ED4F4896AF0}" srcOrd="1" destOrd="0" presId="urn:microsoft.com/office/officeart/2005/8/layout/vList4"/>
    <dgm:cxn modelId="{9142886B-2AF9-446A-A42A-167F03794AC0}" type="presParOf" srcId="{81F95266-0508-4DA2-B463-BF5548EE7CB6}" destId="{48CC7025-9BDA-4961-88FC-63CD3EC76D8F}" srcOrd="2" destOrd="0" presId="urn:microsoft.com/office/officeart/2005/8/layout/vList4"/>
    <dgm:cxn modelId="{70D87174-93CF-4C6C-8704-0779A04EC6C9}" type="presParOf" srcId="{48CC7025-9BDA-4961-88FC-63CD3EC76D8F}" destId="{097EAEC2-5B84-4090-976D-33FC8B8644D1}" srcOrd="0" destOrd="0" presId="urn:microsoft.com/office/officeart/2005/8/layout/vList4"/>
    <dgm:cxn modelId="{88BB805A-E692-4129-AFCC-C13CBB12400E}" type="presParOf" srcId="{48CC7025-9BDA-4961-88FC-63CD3EC76D8F}" destId="{B699A3E6-2F26-4B5C-A830-7FB37908BD3A}" srcOrd="1" destOrd="0" presId="urn:microsoft.com/office/officeart/2005/8/layout/vList4"/>
    <dgm:cxn modelId="{D54F3186-E287-430F-88D4-732AC2A36D26}" type="presParOf" srcId="{48CC7025-9BDA-4961-88FC-63CD3EC76D8F}" destId="{AD4B02A9-A55F-4038-9389-80AFCEF5C2B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9D1968-3B77-4E8B-BB0E-8F5945864E75}" type="doc">
      <dgm:prSet loTypeId="urn:microsoft.com/office/officeart/2005/8/layout/hList6" loCatId="list" qsTypeId="urn:microsoft.com/office/officeart/2005/8/quickstyle/simple3" qsCatId="simple" csTypeId="urn:microsoft.com/office/officeart/2005/8/colors/colorful5" csCatId="colorful" phldr="1"/>
      <dgm:spPr/>
      <dgm:t>
        <a:bodyPr/>
        <a:lstStyle/>
        <a:p>
          <a:endParaRPr lang="en-US"/>
        </a:p>
      </dgm:t>
    </dgm:pt>
    <dgm:pt modelId="{70C3FFF3-203C-4904-95A4-866742A7A560}">
      <dgm:prSet phldrT="[Text]"/>
      <dgm:spPr/>
      <dgm:t>
        <a:bodyPr/>
        <a:lstStyle/>
        <a:p>
          <a:pPr>
            <a:buFont typeface="+mj-lt"/>
            <a:buAutoNum type="arabicPeriod"/>
          </a:pPr>
          <a:r>
            <a:rPr lang="en-US" dirty="0"/>
            <a:t>A decision is defined by an array of a range of values of a predictor</a:t>
          </a:r>
        </a:p>
      </dgm:t>
    </dgm:pt>
    <dgm:pt modelId="{85BC7BF4-38D3-48ED-9D00-69B6A100A6FF}" type="parTrans" cxnId="{13BAD688-9F61-47C6-BD97-17B022E41268}">
      <dgm:prSet/>
      <dgm:spPr/>
      <dgm:t>
        <a:bodyPr/>
        <a:lstStyle/>
        <a:p>
          <a:endParaRPr lang="en-US"/>
        </a:p>
      </dgm:t>
    </dgm:pt>
    <dgm:pt modelId="{297E3BBD-9111-4F37-9B09-6FA965B972A7}" type="sibTrans" cxnId="{13BAD688-9F61-47C6-BD97-17B022E41268}">
      <dgm:prSet/>
      <dgm:spPr/>
      <dgm:t>
        <a:bodyPr/>
        <a:lstStyle/>
        <a:p>
          <a:endParaRPr lang="en-US"/>
        </a:p>
      </dgm:t>
    </dgm:pt>
    <dgm:pt modelId="{D8832D29-450D-4CE3-B5C0-707D4BD355DA}">
      <dgm:prSet phldrT="[Text]"/>
      <dgm:spPr/>
      <dgm:t>
        <a:bodyPr/>
        <a:lstStyle/>
        <a:p>
          <a:pPr>
            <a:buFont typeface="+mj-lt"/>
            <a:buAutoNum type="arabicPeriod"/>
          </a:pPr>
          <a:r>
            <a:rPr lang="en-US" dirty="0"/>
            <a:t>A rule is expressed as a sequence of Boolean decisions connected by the AND operator</a:t>
          </a:r>
        </a:p>
      </dgm:t>
    </dgm:pt>
    <dgm:pt modelId="{B687D143-1D1D-44C7-A5D2-E0A69841A481}" type="parTrans" cxnId="{779707A8-C437-41C9-AABA-88362C3A63CA}">
      <dgm:prSet/>
      <dgm:spPr/>
      <dgm:t>
        <a:bodyPr/>
        <a:lstStyle/>
        <a:p>
          <a:endParaRPr lang="en-US"/>
        </a:p>
      </dgm:t>
    </dgm:pt>
    <dgm:pt modelId="{013E2DFC-94E3-49BC-898F-034A96E19A80}" type="sibTrans" cxnId="{779707A8-C437-41C9-AABA-88362C3A63CA}">
      <dgm:prSet/>
      <dgm:spPr/>
      <dgm:t>
        <a:bodyPr/>
        <a:lstStyle/>
        <a:p>
          <a:endParaRPr lang="en-US"/>
        </a:p>
      </dgm:t>
    </dgm:pt>
    <dgm:pt modelId="{82963354-1794-4F01-B3E0-B869D4459C28}">
      <dgm:prSet phldrT="[Text]"/>
      <dgm:spPr/>
      <dgm:t>
        <a:bodyPr/>
        <a:lstStyle/>
        <a:p>
          <a:pPr>
            <a:buFont typeface="+mj-lt"/>
            <a:buAutoNum type="arabicPeriod"/>
          </a:pPr>
          <a:r>
            <a:rPr lang="en-US" dirty="0"/>
            <a:t>A segment is defined by applying rules sequentially</a:t>
          </a:r>
        </a:p>
      </dgm:t>
    </dgm:pt>
    <dgm:pt modelId="{4FDB1F2A-5347-4261-9D70-490FF2547653}" type="parTrans" cxnId="{727C3370-A1C9-439B-BA88-92AD6B54E7BE}">
      <dgm:prSet/>
      <dgm:spPr/>
      <dgm:t>
        <a:bodyPr/>
        <a:lstStyle/>
        <a:p>
          <a:endParaRPr lang="en-US"/>
        </a:p>
      </dgm:t>
    </dgm:pt>
    <dgm:pt modelId="{6C609653-BEAF-4FAE-8CD6-50B7C76207AC}" type="sibTrans" cxnId="{727C3370-A1C9-439B-BA88-92AD6B54E7BE}">
      <dgm:prSet/>
      <dgm:spPr/>
      <dgm:t>
        <a:bodyPr/>
        <a:lstStyle/>
        <a:p>
          <a:endParaRPr lang="en-US"/>
        </a:p>
      </dgm:t>
    </dgm:pt>
    <dgm:pt modelId="{CF6C1E4A-B474-41C2-B3FE-F51B38A5E21C}">
      <dgm:prSet phldrT="[Text]"/>
      <dgm:spPr/>
      <dgm:t>
        <a:bodyPr/>
        <a:lstStyle/>
        <a:p>
          <a:pPr>
            <a:buFont typeface="+mj-lt"/>
            <a:buAutoNum type="arabicPeriod"/>
          </a:pPr>
          <a:r>
            <a:rPr lang="en-US" dirty="0"/>
            <a:t>An  observation is assigned to one of the mutually exclusive segments</a:t>
          </a:r>
        </a:p>
      </dgm:t>
    </dgm:pt>
    <dgm:pt modelId="{5C4F88E8-3471-47E4-83C5-A3AE9280575A}" type="parTrans" cxnId="{C6DDB772-31A6-4D2C-80BA-24DFD2CDAB02}">
      <dgm:prSet/>
      <dgm:spPr/>
      <dgm:t>
        <a:bodyPr/>
        <a:lstStyle/>
        <a:p>
          <a:endParaRPr lang="en-US"/>
        </a:p>
      </dgm:t>
    </dgm:pt>
    <dgm:pt modelId="{9252F77C-06AC-4615-AB6B-CC9A59BDC37C}" type="sibTrans" cxnId="{C6DDB772-31A6-4D2C-80BA-24DFD2CDAB02}">
      <dgm:prSet/>
      <dgm:spPr/>
      <dgm:t>
        <a:bodyPr/>
        <a:lstStyle/>
        <a:p>
          <a:endParaRPr lang="en-US"/>
        </a:p>
      </dgm:t>
    </dgm:pt>
    <dgm:pt modelId="{869DE13C-1FD9-476D-8F01-0C3C2C450DEB}" type="pres">
      <dgm:prSet presAssocID="{449D1968-3B77-4E8B-BB0E-8F5945864E75}" presName="Name0" presStyleCnt="0">
        <dgm:presLayoutVars>
          <dgm:dir/>
          <dgm:resizeHandles val="exact"/>
        </dgm:presLayoutVars>
      </dgm:prSet>
      <dgm:spPr/>
    </dgm:pt>
    <dgm:pt modelId="{0D290F67-2B88-454C-9B59-5FBD5D081A6F}" type="pres">
      <dgm:prSet presAssocID="{70C3FFF3-203C-4904-95A4-866742A7A560}" presName="node" presStyleLbl="node1" presStyleIdx="0" presStyleCnt="4" custScaleX="110000">
        <dgm:presLayoutVars>
          <dgm:bulletEnabled val="1"/>
        </dgm:presLayoutVars>
      </dgm:prSet>
      <dgm:spPr/>
    </dgm:pt>
    <dgm:pt modelId="{DE74B31B-C0C0-4111-B3C5-1ECFEA03DDEA}" type="pres">
      <dgm:prSet presAssocID="{297E3BBD-9111-4F37-9B09-6FA965B972A7}" presName="sibTrans" presStyleCnt="0"/>
      <dgm:spPr/>
    </dgm:pt>
    <dgm:pt modelId="{98C8C379-0FBE-4DFE-8301-8DB2B3D18941}" type="pres">
      <dgm:prSet presAssocID="{D8832D29-450D-4CE3-B5C0-707D4BD355DA}" presName="node" presStyleLbl="node1" presStyleIdx="1" presStyleCnt="4">
        <dgm:presLayoutVars>
          <dgm:bulletEnabled val="1"/>
        </dgm:presLayoutVars>
      </dgm:prSet>
      <dgm:spPr/>
    </dgm:pt>
    <dgm:pt modelId="{21000B6E-AF69-4136-84FD-827F1561C8DF}" type="pres">
      <dgm:prSet presAssocID="{013E2DFC-94E3-49BC-898F-034A96E19A80}" presName="sibTrans" presStyleCnt="0"/>
      <dgm:spPr/>
    </dgm:pt>
    <dgm:pt modelId="{0BD3D134-2E3C-41EE-9973-0A84D5B60FB6}" type="pres">
      <dgm:prSet presAssocID="{82963354-1794-4F01-B3E0-B869D4459C28}" presName="node" presStyleLbl="node1" presStyleIdx="2" presStyleCnt="4">
        <dgm:presLayoutVars>
          <dgm:bulletEnabled val="1"/>
        </dgm:presLayoutVars>
      </dgm:prSet>
      <dgm:spPr/>
    </dgm:pt>
    <dgm:pt modelId="{BA82E1D8-22F2-4351-B366-FACF82E60480}" type="pres">
      <dgm:prSet presAssocID="{6C609653-BEAF-4FAE-8CD6-50B7C76207AC}" presName="sibTrans" presStyleCnt="0"/>
      <dgm:spPr/>
    </dgm:pt>
    <dgm:pt modelId="{C20022BF-D8CE-4FD1-A4F1-999E77D9BD55}" type="pres">
      <dgm:prSet presAssocID="{CF6C1E4A-B474-41C2-B3FE-F51B38A5E21C}" presName="node" presStyleLbl="node1" presStyleIdx="3" presStyleCnt="4">
        <dgm:presLayoutVars>
          <dgm:bulletEnabled val="1"/>
        </dgm:presLayoutVars>
      </dgm:prSet>
      <dgm:spPr/>
    </dgm:pt>
  </dgm:ptLst>
  <dgm:cxnLst>
    <dgm:cxn modelId="{1AADB02C-1240-46C1-B563-A764BC173873}" type="presOf" srcId="{70C3FFF3-203C-4904-95A4-866742A7A560}" destId="{0D290F67-2B88-454C-9B59-5FBD5D081A6F}" srcOrd="0" destOrd="0" presId="urn:microsoft.com/office/officeart/2005/8/layout/hList6"/>
    <dgm:cxn modelId="{9B4D4969-B40A-4F24-8C33-2121C0AED566}" type="presOf" srcId="{D8832D29-450D-4CE3-B5C0-707D4BD355DA}" destId="{98C8C379-0FBE-4DFE-8301-8DB2B3D18941}" srcOrd="0" destOrd="0" presId="urn:microsoft.com/office/officeart/2005/8/layout/hList6"/>
    <dgm:cxn modelId="{727C3370-A1C9-439B-BA88-92AD6B54E7BE}" srcId="{449D1968-3B77-4E8B-BB0E-8F5945864E75}" destId="{82963354-1794-4F01-B3E0-B869D4459C28}" srcOrd="2" destOrd="0" parTransId="{4FDB1F2A-5347-4261-9D70-490FF2547653}" sibTransId="{6C609653-BEAF-4FAE-8CD6-50B7C76207AC}"/>
    <dgm:cxn modelId="{C6DDB772-31A6-4D2C-80BA-24DFD2CDAB02}" srcId="{449D1968-3B77-4E8B-BB0E-8F5945864E75}" destId="{CF6C1E4A-B474-41C2-B3FE-F51B38A5E21C}" srcOrd="3" destOrd="0" parTransId="{5C4F88E8-3471-47E4-83C5-A3AE9280575A}" sibTransId="{9252F77C-06AC-4615-AB6B-CC9A59BDC37C}"/>
    <dgm:cxn modelId="{13BAD688-9F61-47C6-BD97-17B022E41268}" srcId="{449D1968-3B77-4E8B-BB0E-8F5945864E75}" destId="{70C3FFF3-203C-4904-95A4-866742A7A560}" srcOrd="0" destOrd="0" parTransId="{85BC7BF4-38D3-48ED-9D00-69B6A100A6FF}" sibTransId="{297E3BBD-9111-4F37-9B09-6FA965B972A7}"/>
    <dgm:cxn modelId="{38283F8D-1947-4FE0-A6AF-F3E7E4F51BFB}" type="presOf" srcId="{449D1968-3B77-4E8B-BB0E-8F5945864E75}" destId="{869DE13C-1FD9-476D-8F01-0C3C2C450DEB}" srcOrd="0" destOrd="0" presId="urn:microsoft.com/office/officeart/2005/8/layout/hList6"/>
    <dgm:cxn modelId="{779707A8-C437-41C9-AABA-88362C3A63CA}" srcId="{449D1968-3B77-4E8B-BB0E-8F5945864E75}" destId="{D8832D29-450D-4CE3-B5C0-707D4BD355DA}" srcOrd="1" destOrd="0" parTransId="{B687D143-1D1D-44C7-A5D2-E0A69841A481}" sibTransId="{013E2DFC-94E3-49BC-898F-034A96E19A80}"/>
    <dgm:cxn modelId="{14C86CC8-09E1-4057-A1C4-45350514924D}" type="presOf" srcId="{CF6C1E4A-B474-41C2-B3FE-F51B38A5E21C}" destId="{C20022BF-D8CE-4FD1-A4F1-999E77D9BD55}" srcOrd="0" destOrd="0" presId="urn:microsoft.com/office/officeart/2005/8/layout/hList6"/>
    <dgm:cxn modelId="{6523CFD5-0ECF-4F1C-BA9D-B0EACF191B10}" type="presOf" srcId="{82963354-1794-4F01-B3E0-B869D4459C28}" destId="{0BD3D134-2E3C-41EE-9973-0A84D5B60FB6}" srcOrd="0" destOrd="0" presId="urn:microsoft.com/office/officeart/2005/8/layout/hList6"/>
    <dgm:cxn modelId="{F57F716B-A66C-4DE9-86F9-7A0213EBC3DE}" type="presParOf" srcId="{869DE13C-1FD9-476D-8F01-0C3C2C450DEB}" destId="{0D290F67-2B88-454C-9B59-5FBD5D081A6F}" srcOrd="0" destOrd="0" presId="urn:microsoft.com/office/officeart/2005/8/layout/hList6"/>
    <dgm:cxn modelId="{BF77043F-7201-47F3-996D-359D888976B5}" type="presParOf" srcId="{869DE13C-1FD9-476D-8F01-0C3C2C450DEB}" destId="{DE74B31B-C0C0-4111-B3C5-1ECFEA03DDEA}" srcOrd="1" destOrd="0" presId="urn:microsoft.com/office/officeart/2005/8/layout/hList6"/>
    <dgm:cxn modelId="{23460A96-7D47-4DB5-ADD8-B787791E4E68}" type="presParOf" srcId="{869DE13C-1FD9-476D-8F01-0C3C2C450DEB}" destId="{98C8C379-0FBE-4DFE-8301-8DB2B3D18941}" srcOrd="2" destOrd="0" presId="urn:microsoft.com/office/officeart/2005/8/layout/hList6"/>
    <dgm:cxn modelId="{EE5FD0E1-D240-4722-966F-331254C08235}" type="presParOf" srcId="{869DE13C-1FD9-476D-8F01-0C3C2C450DEB}" destId="{21000B6E-AF69-4136-84FD-827F1561C8DF}" srcOrd="3" destOrd="0" presId="urn:microsoft.com/office/officeart/2005/8/layout/hList6"/>
    <dgm:cxn modelId="{BF498F2F-D5F3-453D-B2AA-6510A488E29D}" type="presParOf" srcId="{869DE13C-1FD9-476D-8F01-0C3C2C450DEB}" destId="{0BD3D134-2E3C-41EE-9973-0A84D5B60FB6}" srcOrd="4" destOrd="0" presId="urn:microsoft.com/office/officeart/2005/8/layout/hList6"/>
    <dgm:cxn modelId="{B18B0CE2-64AE-4FD3-AC53-DFB2B83D77A7}" type="presParOf" srcId="{869DE13C-1FD9-476D-8F01-0C3C2C450DEB}" destId="{BA82E1D8-22F2-4351-B366-FACF82E60480}" srcOrd="5" destOrd="0" presId="urn:microsoft.com/office/officeart/2005/8/layout/hList6"/>
    <dgm:cxn modelId="{325D439D-5183-4281-807A-706815C8011B}" type="presParOf" srcId="{869DE13C-1FD9-476D-8F01-0C3C2C450DEB}" destId="{C20022BF-D8CE-4FD1-A4F1-999E77D9BD55}"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08AB1F-79C0-4D71-BB4E-2F8C4F604A30}"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53DE3CF6-F9A8-47DF-87A2-849AF39D2B07}">
      <dgm:prSet phldrT="[Text]" custT="1"/>
      <dgm:spPr/>
      <dgm:t>
        <a:bodyPr/>
        <a:lstStyle/>
        <a:p>
          <a:pPr>
            <a:buFont typeface="+mj-lt"/>
            <a:buAutoNum type="arabicPeriod"/>
          </a:pPr>
          <a:r>
            <a:rPr lang="en-US" sz="2400" dirty="0"/>
            <a:t>Describe the terminal node by the decision rule</a:t>
          </a:r>
        </a:p>
      </dgm:t>
    </dgm:pt>
    <dgm:pt modelId="{842BADA4-DF96-4F02-AA0C-10F6D48A35C3}" type="parTrans" cxnId="{7CD405B4-0BEB-4A90-9C4D-0E4727901C2F}">
      <dgm:prSet/>
      <dgm:spPr/>
      <dgm:t>
        <a:bodyPr/>
        <a:lstStyle/>
        <a:p>
          <a:endParaRPr lang="en-US"/>
        </a:p>
      </dgm:t>
    </dgm:pt>
    <dgm:pt modelId="{6358E8CA-5CBF-4BFA-A105-66E482E2763D}" type="sibTrans" cxnId="{7CD405B4-0BEB-4A90-9C4D-0E4727901C2F}">
      <dgm:prSet/>
      <dgm:spPr>
        <a:ln w="76200"/>
      </dgm:spPr>
      <dgm:t>
        <a:bodyPr/>
        <a:lstStyle/>
        <a:p>
          <a:endParaRPr lang="en-US"/>
        </a:p>
      </dgm:t>
    </dgm:pt>
    <dgm:pt modelId="{497B23B0-A853-42AD-9DA8-DF21B134490D}">
      <dgm:prSet phldrT="[Text]"/>
      <dgm:spPr/>
      <dgm:t>
        <a:bodyPr/>
        <a:lstStyle/>
        <a:p>
          <a:pPr>
            <a:buFont typeface="+mj-lt"/>
            <a:buAutoNum type="arabicPeriod"/>
          </a:pPr>
          <a:r>
            <a:rPr lang="en-US" dirty="0"/>
            <a:t>Simplify the decision path, if necessary, by mathematically resolving any logical redundancy</a:t>
          </a:r>
        </a:p>
      </dgm:t>
    </dgm:pt>
    <dgm:pt modelId="{3033DC87-55A6-4800-BB2B-1713C12D15DB}" type="parTrans" cxnId="{B16E9FC5-8DCB-48DB-BC10-BE0C673AD99C}">
      <dgm:prSet/>
      <dgm:spPr/>
      <dgm:t>
        <a:bodyPr/>
        <a:lstStyle/>
        <a:p>
          <a:endParaRPr lang="en-US"/>
        </a:p>
      </dgm:t>
    </dgm:pt>
    <dgm:pt modelId="{908277B6-65FD-41F5-9D57-B8699B4DC078}" type="sibTrans" cxnId="{B16E9FC5-8DCB-48DB-BC10-BE0C673AD99C}">
      <dgm:prSet/>
      <dgm:spPr/>
      <dgm:t>
        <a:bodyPr/>
        <a:lstStyle/>
        <a:p>
          <a:endParaRPr lang="en-US"/>
        </a:p>
      </dgm:t>
    </dgm:pt>
    <dgm:pt modelId="{FBE7CA17-9BFA-4AF0-9138-1DD25B20AD85}">
      <dgm:prSet phldrT="[Text]"/>
      <dgm:spPr/>
      <dgm:t>
        <a:bodyPr/>
        <a:lstStyle/>
        <a:p>
          <a:pPr>
            <a:buFont typeface="+mj-lt"/>
            <a:buAutoNum type="arabicPeriod"/>
          </a:pPr>
          <a:r>
            <a:rPr lang="en-US" dirty="0"/>
            <a:t>Trace the decision rule that runs from the Root Node to the terminal node</a:t>
          </a:r>
        </a:p>
      </dgm:t>
    </dgm:pt>
    <dgm:pt modelId="{416F4372-FB00-4685-8071-950374591338}" type="sibTrans" cxnId="{2B1A14E8-0A0E-4FB0-BCF7-280DC05B8AF9}">
      <dgm:prSet/>
      <dgm:spPr>
        <a:ln w="76200"/>
      </dgm:spPr>
      <dgm:t>
        <a:bodyPr/>
        <a:lstStyle/>
        <a:p>
          <a:endParaRPr lang="en-US"/>
        </a:p>
      </dgm:t>
    </dgm:pt>
    <dgm:pt modelId="{30341DA0-CFA3-4E50-B05E-424697B89BA9}" type="parTrans" cxnId="{2B1A14E8-0A0E-4FB0-BCF7-280DC05B8AF9}">
      <dgm:prSet/>
      <dgm:spPr/>
      <dgm:t>
        <a:bodyPr/>
        <a:lstStyle/>
        <a:p>
          <a:endParaRPr lang="en-US"/>
        </a:p>
      </dgm:t>
    </dgm:pt>
    <dgm:pt modelId="{503F29F3-413D-41AB-BC81-2F2FF7FE1500}">
      <dgm:prSet phldrT="[Text]" custT="1"/>
      <dgm:spPr/>
      <dgm:t>
        <a:bodyPr/>
        <a:lstStyle/>
        <a:p>
          <a:pPr>
            <a:buFont typeface="+mj-lt"/>
            <a:buAutoNum type="arabicPeriod"/>
          </a:pPr>
          <a:r>
            <a:rPr lang="en-US" sz="2800" dirty="0"/>
            <a:t>Select a terminal node</a:t>
          </a:r>
        </a:p>
      </dgm:t>
    </dgm:pt>
    <dgm:pt modelId="{584FD3BF-F292-4624-90BF-6A0D2549144C}" type="sibTrans" cxnId="{7B933149-46CA-40B3-8216-E40867935382}">
      <dgm:prSet/>
      <dgm:spPr>
        <a:ln w="76200"/>
      </dgm:spPr>
      <dgm:t>
        <a:bodyPr/>
        <a:lstStyle/>
        <a:p>
          <a:endParaRPr lang="en-US"/>
        </a:p>
      </dgm:t>
    </dgm:pt>
    <dgm:pt modelId="{366387C2-C972-41E8-BDC0-1B769900B0D7}" type="parTrans" cxnId="{7B933149-46CA-40B3-8216-E40867935382}">
      <dgm:prSet/>
      <dgm:spPr/>
      <dgm:t>
        <a:bodyPr/>
        <a:lstStyle/>
        <a:p>
          <a:endParaRPr lang="en-US"/>
        </a:p>
      </dgm:t>
    </dgm:pt>
    <dgm:pt modelId="{00A03A4A-B156-442E-8A30-C3FA538C75D1}" type="pres">
      <dgm:prSet presAssocID="{A008AB1F-79C0-4D71-BB4E-2F8C4F604A30}" presName="Name0" presStyleCnt="0">
        <dgm:presLayoutVars>
          <dgm:dir/>
          <dgm:resizeHandles val="exact"/>
        </dgm:presLayoutVars>
      </dgm:prSet>
      <dgm:spPr/>
    </dgm:pt>
    <dgm:pt modelId="{A50BC230-B04E-4B13-8B25-31E0755211D8}" type="pres">
      <dgm:prSet presAssocID="{503F29F3-413D-41AB-BC81-2F2FF7FE1500}" presName="node" presStyleLbl="node1" presStyleIdx="0" presStyleCnt="4">
        <dgm:presLayoutVars>
          <dgm:bulletEnabled val="1"/>
        </dgm:presLayoutVars>
      </dgm:prSet>
      <dgm:spPr/>
    </dgm:pt>
    <dgm:pt modelId="{3A9C64AC-BC3B-484F-920D-784BFAB6CAF0}" type="pres">
      <dgm:prSet presAssocID="{584FD3BF-F292-4624-90BF-6A0D2549144C}" presName="sibTrans" presStyleLbl="sibTrans1D1" presStyleIdx="0" presStyleCnt="3"/>
      <dgm:spPr/>
    </dgm:pt>
    <dgm:pt modelId="{7D6ECAC3-0085-49F8-877A-48C297155517}" type="pres">
      <dgm:prSet presAssocID="{584FD3BF-F292-4624-90BF-6A0D2549144C}" presName="connectorText" presStyleLbl="sibTrans1D1" presStyleIdx="0" presStyleCnt="3"/>
      <dgm:spPr/>
    </dgm:pt>
    <dgm:pt modelId="{9851F5AE-DD87-4D44-A07F-615CB22563FD}" type="pres">
      <dgm:prSet presAssocID="{FBE7CA17-9BFA-4AF0-9138-1DD25B20AD85}" presName="node" presStyleLbl="node1" presStyleIdx="1" presStyleCnt="4">
        <dgm:presLayoutVars>
          <dgm:bulletEnabled val="1"/>
        </dgm:presLayoutVars>
      </dgm:prSet>
      <dgm:spPr/>
    </dgm:pt>
    <dgm:pt modelId="{04EE4EDF-BFF0-4D5D-8FA7-B164BDDC81FC}" type="pres">
      <dgm:prSet presAssocID="{416F4372-FB00-4685-8071-950374591338}" presName="sibTrans" presStyleLbl="sibTrans1D1" presStyleIdx="1" presStyleCnt="3"/>
      <dgm:spPr/>
    </dgm:pt>
    <dgm:pt modelId="{41B94A65-CAAB-458C-9B8A-331E668BE2C4}" type="pres">
      <dgm:prSet presAssocID="{416F4372-FB00-4685-8071-950374591338}" presName="connectorText" presStyleLbl="sibTrans1D1" presStyleIdx="1" presStyleCnt="3"/>
      <dgm:spPr/>
    </dgm:pt>
    <dgm:pt modelId="{B4F5EBCB-1B6E-4738-83C5-30057E598376}" type="pres">
      <dgm:prSet presAssocID="{53DE3CF6-F9A8-47DF-87A2-849AF39D2B07}" presName="node" presStyleLbl="node1" presStyleIdx="2" presStyleCnt="4">
        <dgm:presLayoutVars>
          <dgm:bulletEnabled val="1"/>
        </dgm:presLayoutVars>
      </dgm:prSet>
      <dgm:spPr/>
    </dgm:pt>
    <dgm:pt modelId="{60B7E863-CDF7-4859-A82C-B1CD199308BF}" type="pres">
      <dgm:prSet presAssocID="{6358E8CA-5CBF-4BFA-A105-66E482E2763D}" presName="sibTrans" presStyleLbl="sibTrans1D1" presStyleIdx="2" presStyleCnt="3"/>
      <dgm:spPr/>
    </dgm:pt>
    <dgm:pt modelId="{E9B217B9-0D3D-4A64-98FF-B55AC158C2DD}" type="pres">
      <dgm:prSet presAssocID="{6358E8CA-5CBF-4BFA-A105-66E482E2763D}" presName="connectorText" presStyleLbl="sibTrans1D1" presStyleIdx="2" presStyleCnt="3"/>
      <dgm:spPr/>
    </dgm:pt>
    <dgm:pt modelId="{EDF3EBCB-E983-458D-AD5B-342816C3101F}" type="pres">
      <dgm:prSet presAssocID="{497B23B0-A853-42AD-9DA8-DF21B134490D}" presName="node" presStyleLbl="node1" presStyleIdx="3" presStyleCnt="4">
        <dgm:presLayoutVars>
          <dgm:bulletEnabled val="1"/>
        </dgm:presLayoutVars>
      </dgm:prSet>
      <dgm:spPr/>
    </dgm:pt>
  </dgm:ptLst>
  <dgm:cxnLst>
    <dgm:cxn modelId="{72976F08-9952-4D6A-9FD1-35BCAAD6E6DC}" type="presOf" srcId="{6358E8CA-5CBF-4BFA-A105-66E482E2763D}" destId="{60B7E863-CDF7-4859-A82C-B1CD199308BF}" srcOrd="0" destOrd="0" presId="urn:microsoft.com/office/officeart/2005/8/layout/bProcess3"/>
    <dgm:cxn modelId="{E0930C15-7B28-46ED-82BA-A4DD935F1C76}" type="presOf" srcId="{53DE3CF6-F9A8-47DF-87A2-849AF39D2B07}" destId="{B4F5EBCB-1B6E-4738-83C5-30057E598376}" srcOrd="0" destOrd="0" presId="urn:microsoft.com/office/officeart/2005/8/layout/bProcess3"/>
    <dgm:cxn modelId="{38A3DB15-A72E-4FAF-849C-9B50931697EC}" type="presOf" srcId="{FBE7CA17-9BFA-4AF0-9138-1DD25B20AD85}" destId="{9851F5AE-DD87-4D44-A07F-615CB22563FD}" srcOrd="0" destOrd="0" presId="urn:microsoft.com/office/officeart/2005/8/layout/bProcess3"/>
    <dgm:cxn modelId="{58C8F317-E66D-4EFD-A7F3-3A0F0BA3EA7D}" type="presOf" srcId="{6358E8CA-5CBF-4BFA-A105-66E482E2763D}" destId="{E9B217B9-0D3D-4A64-98FF-B55AC158C2DD}" srcOrd="1" destOrd="0" presId="urn:microsoft.com/office/officeart/2005/8/layout/bProcess3"/>
    <dgm:cxn modelId="{D395361C-C9DA-41A2-9B49-80A1BC8EF260}" type="presOf" srcId="{497B23B0-A853-42AD-9DA8-DF21B134490D}" destId="{EDF3EBCB-E983-458D-AD5B-342816C3101F}" srcOrd="0" destOrd="0" presId="urn:microsoft.com/office/officeart/2005/8/layout/bProcess3"/>
    <dgm:cxn modelId="{7B933149-46CA-40B3-8216-E40867935382}" srcId="{A008AB1F-79C0-4D71-BB4E-2F8C4F604A30}" destId="{503F29F3-413D-41AB-BC81-2F2FF7FE1500}" srcOrd="0" destOrd="0" parTransId="{366387C2-C972-41E8-BDC0-1B769900B0D7}" sibTransId="{584FD3BF-F292-4624-90BF-6A0D2549144C}"/>
    <dgm:cxn modelId="{6FD64649-E311-4101-9DB6-A48A7EAC0066}" type="presOf" srcId="{584FD3BF-F292-4624-90BF-6A0D2549144C}" destId="{7D6ECAC3-0085-49F8-877A-48C297155517}" srcOrd="1" destOrd="0" presId="urn:microsoft.com/office/officeart/2005/8/layout/bProcess3"/>
    <dgm:cxn modelId="{6307934A-C821-4E07-A91F-F3DCF01D6953}" type="presOf" srcId="{416F4372-FB00-4685-8071-950374591338}" destId="{04EE4EDF-BFF0-4D5D-8FA7-B164BDDC81FC}" srcOrd="0" destOrd="0" presId="urn:microsoft.com/office/officeart/2005/8/layout/bProcess3"/>
    <dgm:cxn modelId="{C205E150-6D5C-4061-995D-8668541F2225}" type="presOf" srcId="{503F29F3-413D-41AB-BC81-2F2FF7FE1500}" destId="{A50BC230-B04E-4B13-8B25-31E0755211D8}" srcOrd="0" destOrd="0" presId="urn:microsoft.com/office/officeart/2005/8/layout/bProcess3"/>
    <dgm:cxn modelId="{B4D29875-BA05-43F6-9164-4E90C34D4F25}" type="presOf" srcId="{584FD3BF-F292-4624-90BF-6A0D2549144C}" destId="{3A9C64AC-BC3B-484F-920D-784BFAB6CAF0}" srcOrd="0" destOrd="0" presId="urn:microsoft.com/office/officeart/2005/8/layout/bProcess3"/>
    <dgm:cxn modelId="{8F0DF47B-0B05-4F77-8E13-E5E7A259A8A1}" type="presOf" srcId="{416F4372-FB00-4685-8071-950374591338}" destId="{41B94A65-CAAB-458C-9B8A-331E668BE2C4}" srcOrd="1" destOrd="0" presId="urn:microsoft.com/office/officeart/2005/8/layout/bProcess3"/>
    <dgm:cxn modelId="{7CD405B4-0BEB-4A90-9C4D-0E4727901C2F}" srcId="{A008AB1F-79C0-4D71-BB4E-2F8C4F604A30}" destId="{53DE3CF6-F9A8-47DF-87A2-849AF39D2B07}" srcOrd="2" destOrd="0" parTransId="{842BADA4-DF96-4F02-AA0C-10F6D48A35C3}" sibTransId="{6358E8CA-5CBF-4BFA-A105-66E482E2763D}"/>
    <dgm:cxn modelId="{B16E9FC5-8DCB-48DB-BC10-BE0C673AD99C}" srcId="{A008AB1F-79C0-4D71-BB4E-2F8C4F604A30}" destId="{497B23B0-A853-42AD-9DA8-DF21B134490D}" srcOrd="3" destOrd="0" parTransId="{3033DC87-55A6-4800-BB2B-1713C12D15DB}" sibTransId="{908277B6-65FD-41F5-9D57-B8699B4DC078}"/>
    <dgm:cxn modelId="{2B1A14E8-0A0E-4FB0-BCF7-280DC05B8AF9}" srcId="{A008AB1F-79C0-4D71-BB4E-2F8C4F604A30}" destId="{FBE7CA17-9BFA-4AF0-9138-1DD25B20AD85}" srcOrd="1" destOrd="0" parTransId="{30341DA0-CFA3-4E50-B05E-424697B89BA9}" sibTransId="{416F4372-FB00-4685-8071-950374591338}"/>
    <dgm:cxn modelId="{38AEE7EE-7970-43B3-88BC-BB0569E9C838}" type="presOf" srcId="{A008AB1F-79C0-4D71-BB4E-2F8C4F604A30}" destId="{00A03A4A-B156-442E-8A30-C3FA538C75D1}" srcOrd="0" destOrd="0" presId="urn:microsoft.com/office/officeart/2005/8/layout/bProcess3"/>
    <dgm:cxn modelId="{BBFFC67A-BAF2-4ABF-947F-200BA7303DD0}" type="presParOf" srcId="{00A03A4A-B156-442E-8A30-C3FA538C75D1}" destId="{A50BC230-B04E-4B13-8B25-31E0755211D8}" srcOrd="0" destOrd="0" presId="urn:microsoft.com/office/officeart/2005/8/layout/bProcess3"/>
    <dgm:cxn modelId="{946E97F8-A824-42D2-BC14-100B99DC4BEE}" type="presParOf" srcId="{00A03A4A-B156-442E-8A30-C3FA538C75D1}" destId="{3A9C64AC-BC3B-484F-920D-784BFAB6CAF0}" srcOrd="1" destOrd="0" presId="urn:microsoft.com/office/officeart/2005/8/layout/bProcess3"/>
    <dgm:cxn modelId="{C87B4B13-77F0-4F63-B98B-A529CA1A29EE}" type="presParOf" srcId="{3A9C64AC-BC3B-484F-920D-784BFAB6CAF0}" destId="{7D6ECAC3-0085-49F8-877A-48C297155517}" srcOrd="0" destOrd="0" presId="urn:microsoft.com/office/officeart/2005/8/layout/bProcess3"/>
    <dgm:cxn modelId="{E7D6C737-AD98-43FE-97E7-0184B9626996}" type="presParOf" srcId="{00A03A4A-B156-442E-8A30-C3FA538C75D1}" destId="{9851F5AE-DD87-4D44-A07F-615CB22563FD}" srcOrd="2" destOrd="0" presId="urn:microsoft.com/office/officeart/2005/8/layout/bProcess3"/>
    <dgm:cxn modelId="{39B3A470-4434-4C6A-A9A6-31E71D773537}" type="presParOf" srcId="{00A03A4A-B156-442E-8A30-C3FA538C75D1}" destId="{04EE4EDF-BFF0-4D5D-8FA7-B164BDDC81FC}" srcOrd="3" destOrd="0" presId="urn:microsoft.com/office/officeart/2005/8/layout/bProcess3"/>
    <dgm:cxn modelId="{8C582C5F-5A0B-4FF5-A69F-973E21CFDCA3}" type="presParOf" srcId="{04EE4EDF-BFF0-4D5D-8FA7-B164BDDC81FC}" destId="{41B94A65-CAAB-458C-9B8A-331E668BE2C4}" srcOrd="0" destOrd="0" presId="urn:microsoft.com/office/officeart/2005/8/layout/bProcess3"/>
    <dgm:cxn modelId="{F32397F3-10CC-40F3-838F-0A41DD583B17}" type="presParOf" srcId="{00A03A4A-B156-442E-8A30-C3FA538C75D1}" destId="{B4F5EBCB-1B6E-4738-83C5-30057E598376}" srcOrd="4" destOrd="0" presId="urn:microsoft.com/office/officeart/2005/8/layout/bProcess3"/>
    <dgm:cxn modelId="{CD49A589-F097-4BBB-A4CB-E94347754E6B}" type="presParOf" srcId="{00A03A4A-B156-442E-8A30-C3FA538C75D1}" destId="{60B7E863-CDF7-4859-A82C-B1CD199308BF}" srcOrd="5" destOrd="0" presId="urn:microsoft.com/office/officeart/2005/8/layout/bProcess3"/>
    <dgm:cxn modelId="{41D27490-10FA-4174-9824-395229AC6FB0}" type="presParOf" srcId="{60B7E863-CDF7-4859-A82C-B1CD199308BF}" destId="{E9B217B9-0D3D-4A64-98FF-B55AC158C2DD}" srcOrd="0" destOrd="0" presId="urn:microsoft.com/office/officeart/2005/8/layout/bProcess3"/>
    <dgm:cxn modelId="{5FAA682F-A15C-4063-A81E-B8CDA1770561}" type="presParOf" srcId="{00A03A4A-B156-442E-8A30-C3FA538C75D1}" destId="{EDF3EBCB-E983-458D-AD5B-342816C3101F}"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488375-296C-46E5-8B78-78EE2D7E1BB6}"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F2A28119-2A96-4773-B87F-F0C719E6718F}">
      <dgm:prSet phldrT="[Text]"/>
      <dgm:spPr/>
      <dgm:t>
        <a:bodyPr/>
        <a:lstStyle/>
        <a:p>
          <a:r>
            <a:rPr lang="en-US" b="1" dirty="0"/>
            <a:t>Categorical Target Variable</a:t>
          </a:r>
          <a:endParaRPr lang="en-US" dirty="0"/>
        </a:p>
      </dgm:t>
    </dgm:pt>
    <dgm:pt modelId="{FEB8E0A6-FFBF-4F78-8D89-00A56585DBE8}" type="parTrans" cxnId="{60F1FA16-0011-49F3-B3F4-DCDBAE1D54AF}">
      <dgm:prSet/>
      <dgm:spPr/>
      <dgm:t>
        <a:bodyPr/>
        <a:lstStyle/>
        <a:p>
          <a:endParaRPr lang="en-US"/>
        </a:p>
      </dgm:t>
    </dgm:pt>
    <dgm:pt modelId="{05753860-D42F-49BE-97DC-B7E3A55A3B77}" type="sibTrans" cxnId="{60F1FA16-0011-49F3-B3F4-DCDBAE1D54AF}">
      <dgm:prSet/>
      <dgm:spPr/>
      <dgm:t>
        <a:bodyPr/>
        <a:lstStyle/>
        <a:p>
          <a:endParaRPr lang="en-US"/>
        </a:p>
      </dgm:t>
    </dgm:pt>
    <mc:AlternateContent xmlns:mc="http://schemas.openxmlformats.org/markup-compatibility/2006" xmlns:a14="http://schemas.microsoft.com/office/drawing/2010/main">
      <mc:Choice Requires="a14">
        <dgm:pt modelId="{2D9D9959-24AE-419C-BCB7-CFE6FA8BDA6D}">
          <dgm:prSet phldrT="[Text]"/>
          <dgm:spPr/>
          <dgm:t>
            <a:bodyPr/>
            <a:lstStyle/>
            <a:p>
              <a:r>
                <a:rPr lang="en-US" dirty="0"/>
                <a:t>Entropy: </a:t>
              </a:r>
              <a14:m>
                <m:oMath xmlns:m="http://schemas.openxmlformats.org/officeDocument/2006/math">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rPr>
                            <m:t>𝑖𝑗</m:t>
                          </m:r>
                        </m:sub>
                      </m:sSub>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e>
                      </m:func>
                    </m:e>
                  </m:nary>
                </m:oMath>
              </a14:m>
              <a:endParaRPr lang="en-US" dirty="0"/>
            </a:p>
          </dgm:t>
        </dgm:pt>
      </mc:Choice>
      <mc:Fallback xmlns="">
        <dgm:pt modelId="{2D9D9959-24AE-419C-BCB7-CFE6FA8BDA6D}">
          <dgm:prSet phldrT="[Text]"/>
          <dgm:spPr/>
          <dgm:t>
            <a:bodyPr/>
            <a:lstStyle/>
            <a:p>
              <a:r>
                <a:rPr lang="en-US" dirty="0"/>
                <a:t>Entropy: </a:t>
              </a:r>
              <a:r>
                <a:rPr lang="en-US" i="0">
                  <a:latin typeface="Cambria Math" panose="02040503050406030204" pitchFamily="18" charset="0"/>
                </a:rPr>
                <a:t>−∑_(𝑗=1)^𝑘▒〖</a:t>
              </a:r>
              <a:r>
                <a:rPr lang="en-US" b="0" i="0">
                  <a:latin typeface="Cambria Math" panose="02040503050406030204" pitchFamily="18" charset="0"/>
                </a:rPr>
                <a:t>𝑝_</a:t>
              </a:r>
              <a:r>
                <a:rPr lang="en-US" i="0">
                  <a:latin typeface="Cambria Math" panose="02040503050406030204" pitchFamily="18" charset="0"/>
                </a:rPr>
                <a:t>𝑖𝑗  log_</a:t>
              </a:r>
              <a:r>
                <a:rPr lang="en-US" b="0" i="0">
                  <a:latin typeface="Cambria Math" panose="02040503050406030204" pitchFamily="18" charset="0"/>
                </a:rPr>
                <a:t>2⁡(</a:t>
              </a:r>
              <a:r>
                <a:rPr lang="en-US" i="0">
                  <a:latin typeface="Cambria Math" panose="02040503050406030204" pitchFamily="18" charset="0"/>
                </a:rPr>
                <a:t>𝑝_𝑖𝑗 ) 〗</a:t>
              </a:r>
              <a:endParaRPr lang="en-US" dirty="0"/>
            </a:p>
          </dgm:t>
        </dgm:pt>
      </mc:Fallback>
    </mc:AlternateContent>
    <dgm:pt modelId="{B5C1ABE2-A8DF-492D-B700-D1EDB6778EAE}" type="parTrans" cxnId="{BBB31EE9-F7E4-4F60-BA7E-7BD992699A1C}">
      <dgm:prSet/>
      <dgm:spPr/>
      <dgm:t>
        <a:bodyPr/>
        <a:lstStyle/>
        <a:p>
          <a:endParaRPr lang="en-US"/>
        </a:p>
      </dgm:t>
    </dgm:pt>
    <dgm:pt modelId="{8BEA4993-04C9-4FB4-A542-5083FCC8997F}" type="sibTrans" cxnId="{BBB31EE9-F7E4-4F60-BA7E-7BD992699A1C}">
      <dgm:prSet/>
      <dgm:spPr/>
      <dgm:t>
        <a:bodyPr/>
        <a:lstStyle/>
        <a:p>
          <a:endParaRPr lang="en-US"/>
        </a:p>
      </dgm:t>
    </dgm:pt>
    <dgm:pt modelId="{F39D6C3A-5E1A-4F5D-B70A-960E7C919BC8}">
      <dgm:prSet phldrT="[Text]"/>
      <dgm:spPr/>
      <dgm:t>
        <a:bodyPr/>
        <a:lstStyle/>
        <a:p>
          <a:r>
            <a:rPr lang="en-US" b="1" dirty="0"/>
            <a:t>Interval Target Variable</a:t>
          </a:r>
          <a:endParaRPr lang="en-US" dirty="0"/>
        </a:p>
      </dgm:t>
    </dgm:pt>
    <dgm:pt modelId="{1D2F4ADB-6252-4AD3-83EF-6B8A41816FDC}" type="parTrans" cxnId="{9F4DD6EE-11ED-46D7-BEE2-9C038CB2B78C}">
      <dgm:prSet/>
      <dgm:spPr/>
      <dgm:t>
        <a:bodyPr/>
        <a:lstStyle/>
        <a:p>
          <a:endParaRPr lang="en-US"/>
        </a:p>
      </dgm:t>
    </dgm:pt>
    <dgm:pt modelId="{9E81FC5C-A9DD-443A-B86F-792B5AA414B4}" type="sibTrans" cxnId="{9F4DD6EE-11ED-46D7-BEE2-9C038CB2B78C}">
      <dgm:prSet/>
      <dgm:spPr/>
      <dgm:t>
        <a:bodyPr/>
        <a:lstStyle/>
        <a:p>
          <a:endParaRPr lang="en-US"/>
        </a:p>
      </dgm:t>
    </dgm:pt>
    <mc:AlternateContent xmlns:mc="http://schemas.openxmlformats.org/markup-compatibility/2006" xmlns:a14="http://schemas.microsoft.com/office/drawing/2010/main">
      <mc:Choice Requires="a14">
        <dgm:pt modelId="{A442C155-F71B-43B9-B421-894C55BD6BBA}">
          <dgm:prSet phldrT="[Text]"/>
          <dgm:spPr/>
          <dgm:t>
            <a:bodyPr/>
            <a:lstStyle/>
            <a:p>
              <a:r>
                <a:rPr lang="en-US" dirty="0"/>
                <a:t>Residual Sum of Squares: </a:t>
              </a:r>
              <a14:m>
                <m:oMath xmlns:m="http://schemas.openxmlformats.org/officeDocument/2006/math">
                  <m:nary>
                    <m:naryPr>
                      <m:chr m:val="∑"/>
                      <m:supHide m:val="on"/>
                      <m:ctrlPr>
                        <a:rPr lang="en-US" i="1" smtClean="0">
                          <a:latin typeface="Cambria Math" panose="02040503050406030204" pitchFamily="18" charset="0"/>
                        </a:rPr>
                      </m:ctrlPr>
                    </m:naryPr>
                    <m:sub>
                      <m:r>
                        <m:rPr>
                          <m:sty m:val="p"/>
                          <m:brk m:alnAt="7"/>
                        </m:rPr>
                        <a:rPr lang="en-US" b="0" i="0" smtClean="0">
                          <a:latin typeface="Cambria Math" panose="02040503050406030204" pitchFamily="18" charset="0"/>
                        </a:rPr>
                        <m:t>c</m:t>
                      </m:r>
                      <m:r>
                        <m:rPr>
                          <m:sty m:val="p"/>
                        </m:rPr>
                        <a:rPr lang="en-US" b="0" i="0" smtClean="0">
                          <a:latin typeface="Cambria Math" panose="02040503050406030204" pitchFamily="18" charset="0"/>
                        </a:rPr>
                        <m:t>ase</m:t>
                      </m:r>
                      <m:r>
                        <m:rPr>
                          <m:brk m:alnAt="7"/>
                        </m:rPr>
                        <a:rPr lang="en-US" b="0" i="1" smtClean="0">
                          <a:latin typeface="Cambria Math" panose="02040503050406030204" pitchFamily="18" charset="0"/>
                        </a:rPr>
                        <m:t> </m:t>
                      </m:r>
                      <m:r>
                        <a:rPr lang="en-US" b="0" i="1" smtClean="0">
                          <a:latin typeface="Cambria Math" panose="02040503050406030204" pitchFamily="18" charset="0"/>
                        </a:rPr>
                        <m:t>𝑗</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𝑗</m:t>
                                      </m:r>
                                    </m:e>
                                  </m:d>
                                </m:sub>
                              </m:sSub>
                            </m:e>
                          </m:d>
                        </m:e>
                        <m:sup>
                          <m:r>
                            <a:rPr lang="en-US" b="0" i="1" smtClean="0">
                              <a:latin typeface="Cambria Math" panose="02040503050406030204" pitchFamily="18" charset="0"/>
                            </a:rPr>
                            <m:t>2</m:t>
                          </m:r>
                        </m:sup>
                      </m:sSup>
                    </m:e>
                  </m:nary>
                </m:oMath>
              </a14:m>
              <a:r>
                <a:rPr lang="en-US" dirty="0"/>
                <a:t> where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d>
                        <m:dPr>
                          <m:begChr m:val="["/>
                          <m:endChr m:val="]"/>
                          <m:ctrlPr>
                            <a:rPr lang="en-US" i="1">
                              <a:latin typeface="Cambria Math" panose="02040503050406030204" pitchFamily="18" charset="0"/>
                            </a:rPr>
                          </m:ctrlPr>
                        </m:dPr>
                        <m:e>
                          <m:r>
                            <a:rPr lang="en-US" i="1">
                              <a:latin typeface="Cambria Math" panose="02040503050406030204" pitchFamily="18" charset="0"/>
                            </a:rPr>
                            <m:t>𝑗</m:t>
                          </m:r>
                        </m:e>
                      </m:d>
                    </m:sub>
                  </m:sSub>
                </m:oMath>
              </a14:m>
              <a:r>
                <a:rPr lang="en-US" dirty="0"/>
                <a:t> is the mean of the target variable in the node that case </a:t>
              </a:r>
              <a:r>
                <a:rPr lang="en-US" i="1" dirty="0"/>
                <a:t>j</a:t>
              </a:r>
              <a:r>
                <a:rPr lang="en-US" dirty="0"/>
                <a:t> belongs t</a:t>
              </a:r>
            </a:p>
          </dgm:t>
        </dgm:pt>
      </mc:Choice>
      <mc:Fallback xmlns="">
        <dgm:pt modelId="{A442C155-F71B-43B9-B421-894C55BD6BBA}">
          <dgm:prSet phldrT="[Text]"/>
          <dgm:spPr/>
          <dgm:t>
            <a:bodyPr/>
            <a:lstStyle/>
            <a:p>
              <a:r>
                <a:rPr lang="en-US" dirty="0"/>
                <a:t>Residual Sum of Squares: </a:t>
              </a:r>
              <a:r>
                <a:rPr lang="en-US" i="0">
                  <a:latin typeface="Cambria Math" panose="02040503050406030204" pitchFamily="18" charset="0"/>
                </a:rPr>
                <a:t>∑</a:t>
              </a:r>
              <a:r>
                <a:rPr lang="en-US" b="0" i="0">
                  <a:latin typeface="Cambria Math" panose="02040503050406030204" pitchFamily="18" charset="0"/>
                </a:rPr>
                <a:t>_(case 𝑗)▒(𝑦_𝑗−𝑦 ̅_[𝑗]  )^2 </a:t>
              </a:r>
              <a:r>
                <a:rPr lang="en-US" dirty="0"/>
                <a:t> where </a:t>
              </a:r>
              <a:r>
                <a:rPr lang="en-US" i="0">
                  <a:latin typeface="Cambria Math" panose="02040503050406030204" pitchFamily="18" charset="0"/>
                </a:rPr>
                <a:t>𝑦 ̅_[𝑗] </a:t>
              </a:r>
              <a:r>
                <a:rPr lang="en-US" dirty="0"/>
                <a:t> is the mean of the target variable in the node that case </a:t>
              </a:r>
              <a:r>
                <a:rPr lang="en-US" i="1" dirty="0"/>
                <a:t>j</a:t>
              </a:r>
              <a:r>
                <a:rPr lang="en-US" dirty="0"/>
                <a:t> belongs t</a:t>
              </a:r>
            </a:p>
          </dgm:t>
        </dgm:pt>
      </mc:Fallback>
    </mc:AlternateContent>
    <dgm:pt modelId="{EDF57DDA-D359-4F48-9FFC-3C79D5927199}" type="parTrans" cxnId="{1E83DC64-2828-45E2-BF2A-E28C953CFCA9}">
      <dgm:prSet/>
      <dgm:spPr/>
      <dgm:t>
        <a:bodyPr/>
        <a:lstStyle/>
        <a:p>
          <a:endParaRPr lang="en-US"/>
        </a:p>
      </dgm:t>
    </dgm:pt>
    <dgm:pt modelId="{160AF21A-327E-4303-BEBD-0028D17554E3}" type="sibTrans" cxnId="{1E83DC64-2828-45E2-BF2A-E28C953CFCA9}">
      <dgm:prSet/>
      <dgm:spPr/>
      <dgm:t>
        <a:bodyPr/>
        <a:lstStyle/>
        <a:p>
          <a:endParaRPr lang="en-US"/>
        </a:p>
      </dgm:t>
    </dgm:pt>
    <mc:AlternateContent xmlns:mc="http://schemas.openxmlformats.org/markup-compatibility/2006" xmlns:a14="http://schemas.microsoft.com/office/drawing/2010/main">
      <mc:Choice Requires="a14">
        <dgm:pt modelId="{AE566260-858D-4571-B125-FD66A1347E03}">
          <dgm:prSet/>
          <dgm:spPr/>
          <dgm:t>
            <a:bodyPr/>
            <a:lstStyle/>
            <a:p>
              <a:r>
                <a:rPr lang="en-US" dirty="0"/>
                <a:t>Gini Index: </a:t>
              </a:r>
              <a14:m>
                <m:oMath xmlns:m="http://schemas.openxmlformats.org/officeDocument/2006/math">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e>
                  </m:nary>
                </m:oMath>
              </a14:m>
              <a:endParaRPr lang="en-US" dirty="0"/>
            </a:p>
          </dgm:t>
        </dgm:pt>
      </mc:Choice>
      <mc:Fallback xmlns="">
        <dgm:pt modelId="{AE566260-858D-4571-B125-FD66A1347E03}">
          <dgm:prSet/>
          <dgm:spPr/>
          <dgm:t>
            <a:bodyPr/>
            <a:lstStyle/>
            <a:p>
              <a:r>
                <a:rPr lang="en-US" dirty="0"/>
                <a:t>Gini Index: </a:t>
              </a:r>
              <a:r>
                <a:rPr lang="en-US" b="0" i="0">
                  <a:latin typeface="Cambria Math" panose="02040503050406030204" pitchFamily="18" charset="0"/>
                </a:rPr>
                <a:t>1−∑_(𝑗=1)^𝑘▒𝑝_𝑖𝑗^2 </a:t>
              </a:r>
              <a:endParaRPr lang="en-US" dirty="0"/>
            </a:p>
          </dgm:t>
        </dgm:pt>
      </mc:Fallback>
    </mc:AlternateContent>
    <dgm:pt modelId="{7678E602-5DCF-4828-A563-08758C4B6A04}" type="parTrans" cxnId="{5B9A6CB7-F395-4125-8CCE-22C29F5BEA8F}">
      <dgm:prSet/>
      <dgm:spPr/>
      <dgm:t>
        <a:bodyPr/>
        <a:lstStyle/>
        <a:p>
          <a:endParaRPr lang="en-US"/>
        </a:p>
      </dgm:t>
    </dgm:pt>
    <dgm:pt modelId="{43070F77-E48F-4B71-A52A-1C5C4B639EAB}" type="sibTrans" cxnId="{5B9A6CB7-F395-4125-8CCE-22C29F5BEA8F}">
      <dgm:prSet/>
      <dgm:spPr/>
      <dgm:t>
        <a:bodyPr/>
        <a:lstStyle/>
        <a:p>
          <a:endParaRPr lang="en-US"/>
        </a:p>
      </dgm:t>
    </dgm:pt>
    <dgm:pt modelId="{760CC874-678C-46F9-AD63-65E7FB4FC86B}" type="pres">
      <dgm:prSet presAssocID="{E0488375-296C-46E5-8B78-78EE2D7E1BB6}" presName="linear" presStyleCnt="0">
        <dgm:presLayoutVars>
          <dgm:dir/>
          <dgm:resizeHandles val="exact"/>
        </dgm:presLayoutVars>
      </dgm:prSet>
      <dgm:spPr/>
    </dgm:pt>
    <dgm:pt modelId="{50C80A77-B163-403F-9FDB-E4F9B0D819ED}" type="pres">
      <dgm:prSet presAssocID="{F2A28119-2A96-4773-B87F-F0C719E6718F}" presName="comp" presStyleCnt="0"/>
      <dgm:spPr/>
    </dgm:pt>
    <dgm:pt modelId="{1455977A-2EEF-46ED-9646-046AF610D090}" type="pres">
      <dgm:prSet presAssocID="{F2A28119-2A96-4773-B87F-F0C719E6718F}" presName="box" presStyleLbl="node1" presStyleIdx="0" presStyleCnt="2"/>
      <dgm:spPr/>
    </dgm:pt>
    <dgm:pt modelId="{61003ED2-06ED-4E78-8F28-E84CB24580DF}" type="pres">
      <dgm:prSet presAssocID="{F2A28119-2A96-4773-B87F-F0C719E6718F}" presName="img" presStyleLbl="fgImgPlace1" presStyleIdx="0" presStyleCnt="2"/>
      <dgm:spPr>
        <a:blipFill rotWithShape="1">
          <a:blip xmlns:r="http://schemas.openxmlformats.org/officeDocument/2006/relationships" r:embed="rId1"/>
          <a:srcRect/>
          <a:stretch>
            <a:fillRect l="-5000" r="-5000"/>
          </a:stretch>
        </a:blipFill>
      </dgm:spPr>
    </dgm:pt>
    <dgm:pt modelId="{37C33BEA-5F14-43B2-98A9-EFD39A9AF73A}" type="pres">
      <dgm:prSet presAssocID="{F2A28119-2A96-4773-B87F-F0C719E6718F}" presName="text" presStyleLbl="node1" presStyleIdx="0" presStyleCnt="2">
        <dgm:presLayoutVars>
          <dgm:bulletEnabled val="1"/>
        </dgm:presLayoutVars>
      </dgm:prSet>
      <dgm:spPr/>
    </dgm:pt>
    <dgm:pt modelId="{0A43F136-2BBE-4F7E-B7BE-2696BCEE062F}" type="pres">
      <dgm:prSet presAssocID="{05753860-D42F-49BE-97DC-B7E3A55A3B77}" presName="spacer" presStyleCnt="0"/>
      <dgm:spPr/>
    </dgm:pt>
    <dgm:pt modelId="{44E90CF3-85D1-4102-B0C1-FFF8EC7CC6B0}" type="pres">
      <dgm:prSet presAssocID="{F39D6C3A-5E1A-4F5D-B70A-960E7C919BC8}" presName="comp" presStyleCnt="0"/>
      <dgm:spPr/>
    </dgm:pt>
    <dgm:pt modelId="{294D0901-AC75-4B5E-9A1D-5B7C9049DF9C}" type="pres">
      <dgm:prSet presAssocID="{F39D6C3A-5E1A-4F5D-B70A-960E7C919BC8}" presName="box" presStyleLbl="node1" presStyleIdx="1" presStyleCnt="2"/>
      <dgm:spPr/>
    </dgm:pt>
    <dgm:pt modelId="{E929ED3E-F773-485C-8742-476E4ACFCFD6}" type="pres">
      <dgm:prSet presAssocID="{F39D6C3A-5E1A-4F5D-B70A-960E7C919BC8}" presName="img" presStyleLbl="fgImgPlace1" presStyleIdx="1" presStyleCnt="2"/>
      <dgm:spPr>
        <a:blipFill rotWithShape="1">
          <a:blip xmlns:r="http://schemas.openxmlformats.org/officeDocument/2006/relationships" r:embed="rId2"/>
          <a:srcRect/>
          <a:stretch>
            <a:fillRect l="-21000" r="-21000"/>
          </a:stretch>
        </a:blipFill>
      </dgm:spPr>
    </dgm:pt>
    <dgm:pt modelId="{98C8C942-B26C-4177-97A4-3F99B884B0C8}" type="pres">
      <dgm:prSet presAssocID="{F39D6C3A-5E1A-4F5D-B70A-960E7C919BC8}" presName="text" presStyleLbl="node1" presStyleIdx="1" presStyleCnt="2">
        <dgm:presLayoutVars>
          <dgm:bulletEnabled val="1"/>
        </dgm:presLayoutVars>
      </dgm:prSet>
      <dgm:spPr/>
    </dgm:pt>
  </dgm:ptLst>
  <dgm:cxnLst>
    <dgm:cxn modelId="{6BB21906-13E7-4811-8F5C-6ECB5E358035}" type="presOf" srcId="{AE566260-858D-4571-B125-FD66A1347E03}" destId="{37C33BEA-5F14-43B2-98A9-EFD39A9AF73A}" srcOrd="1" destOrd="2" presId="urn:microsoft.com/office/officeart/2005/8/layout/vList4"/>
    <dgm:cxn modelId="{56AD8709-A257-4C91-970F-07770E2B0E5B}" type="presOf" srcId="{2D9D9959-24AE-419C-BCB7-CFE6FA8BDA6D}" destId="{1455977A-2EEF-46ED-9646-046AF610D090}" srcOrd="0" destOrd="1" presId="urn:microsoft.com/office/officeart/2005/8/layout/vList4"/>
    <dgm:cxn modelId="{60F1FA16-0011-49F3-B3F4-DCDBAE1D54AF}" srcId="{E0488375-296C-46E5-8B78-78EE2D7E1BB6}" destId="{F2A28119-2A96-4773-B87F-F0C719E6718F}" srcOrd="0" destOrd="0" parTransId="{FEB8E0A6-FFBF-4F78-8D89-00A56585DBE8}" sibTransId="{05753860-D42F-49BE-97DC-B7E3A55A3B77}"/>
    <dgm:cxn modelId="{8846C91E-345A-43AA-93E1-626BEFE87173}" type="presOf" srcId="{A442C155-F71B-43B9-B421-894C55BD6BBA}" destId="{98C8C942-B26C-4177-97A4-3F99B884B0C8}" srcOrd="1" destOrd="1" presId="urn:microsoft.com/office/officeart/2005/8/layout/vList4"/>
    <dgm:cxn modelId="{721AA75F-AC76-4363-8088-C69777A6975B}" type="presOf" srcId="{2D9D9959-24AE-419C-BCB7-CFE6FA8BDA6D}" destId="{37C33BEA-5F14-43B2-98A9-EFD39A9AF73A}" srcOrd="1" destOrd="1" presId="urn:microsoft.com/office/officeart/2005/8/layout/vList4"/>
    <dgm:cxn modelId="{1E83DC64-2828-45E2-BF2A-E28C953CFCA9}" srcId="{F39D6C3A-5E1A-4F5D-B70A-960E7C919BC8}" destId="{A442C155-F71B-43B9-B421-894C55BD6BBA}" srcOrd="0" destOrd="0" parTransId="{EDF57DDA-D359-4F48-9FFC-3C79D5927199}" sibTransId="{160AF21A-327E-4303-BEBD-0028D17554E3}"/>
    <dgm:cxn modelId="{0C310F4F-93AF-4A7C-B3BD-E2CF6251C111}" type="presOf" srcId="{F2A28119-2A96-4773-B87F-F0C719E6718F}" destId="{1455977A-2EEF-46ED-9646-046AF610D090}" srcOrd="0" destOrd="0" presId="urn:microsoft.com/office/officeart/2005/8/layout/vList4"/>
    <dgm:cxn modelId="{477BA997-A88E-4349-B523-910519CBE521}" type="presOf" srcId="{E0488375-296C-46E5-8B78-78EE2D7E1BB6}" destId="{760CC874-678C-46F9-AD63-65E7FB4FC86B}" srcOrd="0" destOrd="0" presId="urn:microsoft.com/office/officeart/2005/8/layout/vList4"/>
    <dgm:cxn modelId="{539C199C-DF86-48A1-A2F8-CCA3AA5EFB66}" type="presOf" srcId="{F39D6C3A-5E1A-4F5D-B70A-960E7C919BC8}" destId="{294D0901-AC75-4B5E-9A1D-5B7C9049DF9C}" srcOrd="0" destOrd="0" presId="urn:microsoft.com/office/officeart/2005/8/layout/vList4"/>
    <dgm:cxn modelId="{5B9A6CB7-F395-4125-8CCE-22C29F5BEA8F}" srcId="{F2A28119-2A96-4773-B87F-F0C719E6718F}" destId="{AE566260-858D-4571-B125-FD66A1347E03}" srcOrd="1" destOrd="0" parTransId="{7678E602-5DCF-4828-A563-08758C4B6A04}" sibTransId="{43070F77-E48F-4B71-A52A-1C5C4B639EAB}"/>
    <dgm:cxn modelId="{5B285EDA-57BD-4BAD-B37F-B38D95B3D55B}" type="presOf" srcId="{A442C155-F71B-43B9-B421-894C55BD6BBA}" destId="{294D0901-AC75-4B5E-9A1D-5B7C9049DF9C}" srcOrd="0" destOrd="1" presId="urn:microsoft.com/office/officeart/2005/8/layout/vList4"/>
    <dgm:cxn modelId="{A370C4E6-C5C0-4D42-B030-A7754C2ED80D}" type="presOf" srcId="{F39D6C3A-5E1A-4F5D-B70A-960E7C919BC8}" destId="{98C8C942-B26C-4177-97A4-3F99B884B0C8}" srcOrd="1" destOrd="0" presId="urn:microsoft.com/office/officeart/2005/8/layout/vList4"/>
    <dgm:cxn modelId="{BBB31EE9-F7E4-4F60-BA7E-7BD992699A1C}" srcId="{F2A28119-2A96-4773-B87F-F0C719E6718F}" destId="{2D9D9959-24AE-419C-BCB7-CFE6FA8BDA6D}" srcOrd="0" destOrd="0" parTransId="{B5C1ABE2-A8DF-492D-B700-D1EDB6778EAE}" sibTransId="{8BEA4993-04C9-4FB4-A542-5083FCC8997F}"/>
    <dgm:cxn modelId="{9F4DD6EE-11ED-46D7-BEE2-9C038CB2B78C}" srcId="{E0488375-296C-46E5-8B78-78EE2D7E1BB6}" destId="{F39D6C3A-5E1A-4F5D-B70A-960E7C919BC8}" srcOrd="1" destOrd="0" parTransId="{1D2F4ADB-6252-4AD3-83EF-6B8A41816FDC}" sibTransId="{9E81FC5C-A9DD-443A-B86F-792B5AA414B4}"/>
    <dgm:cxn modelId="{BDC594F7-FB5B-4219-808A-3E46CBC27645}" type="presOf" srcId="{AE566260-858D-4571-B125-FD66A1347E03}" destId="{1455977A-2EEF-46ED-9646-046AF610D090}" srcOrd="0" destOrd="2" presId="urn:microsoft.com/office/officeart/2005/8/layout/vList4"/>
    <dgm:cxn modelId="{B2D37CF9-5918-4D23-84E5-04FDA0DC4881}" type="presOf" srcId="{F2A28119-2A96-4773-B87F-F0C719E6718F}" destId="{37C33BEA-5F14-43B2-98A9-EFD39A9AF73A}" srcOrd="1" destOrd="0" presId="urn:microsoft.com/office/officeart/2005/8/layout/vList4"/>
    <dgm:cxn modelId="{93228F03-495A-46C5-8DFD-6D0CEF8A6E8D}" type="presParOf" srcId="{760CC874-678C-46F9-AD63-65E7FB4FC86B}" destId="{50C80A77-B163-403F-9FDB-E4F9B0D819ED}" srcOrd="0" destOrd="0" presId="urn:microsoft.com/office/officeart/2005/8/layout/vList4"/>
    <dgm:cxn modelId="{B8993187-5368-4DEE-BDEE-7147628C2CA9}" type="presParOf" srcId="{50C80A77-B163-403F-9FDB-E4F9B0D819ED}" destId="{1455977A-2EEF-46ED-9646-046AF610D090}" srcOrd="0" destOrd="0" presId="urn:microsoft.com/office/officeart/2005/8/layout/vList4"/>
    <dgm:cxn modelId="{BF0EF781-B731-4B4C-9DFD-7FABDAF40185}" type="presParOf" srcId="{50C80A77-B163-403F-9FDB-E4F9B0D819ED}" destId="{61003ED2-06ED-4E78-8F28-E84CB24580DF}" srcOrd="1" destOrd="0" presId="urn:microsoft.com/office/officeart/2005/8/layout/vList4"/>
    <dgm:cxn modelId="{F6D0B4F3-B587-4F10-81B6-90136D36ECBD}" type="presParOf" srcId="{50C80A77-B163-403F-9FDB-E4F9B0D819ED}" destId="{37C33BEA-5F14-43B2-98A9-EFD39A9AF73A}" srcOrd="2" destOrd="0" presId="urn:microsoft.com/office/officeart/2005/8/layout/vList4"/>
    <dgm:cxn modelId="{A8F4B898-CC7D-4F65-98BB-039209C3F7E4}" type="presParOf" srcId="{760CC874-678C-46F9-AD63-65E7FB4FC86B}" destId="{0A43F136-2BBE-4F7E-B7BE-2696BCEE062F}" srcOrd="1" destOrd="0" presId="urn:microsoft.com/office/officeart/2005/8/layout/vList4"/>
    <dgm:cxn modelId="{6A362D74-9A16-471E-AC05-AAFDAD1AE9B9}" type="presParOf" srcId="{760CC874-678C-46F9-AD63-65E7FB4FC86B}" destId="{44E90CF3-85D1-4102-B0C1-FFF8EC7CC6B0}" srcOrd="2" destOrd="0" presId="urn:microsoft.com/office/officeart/2005/8/layout/vList4"/>
    <dgm:cxn modelId="{DA6079CD-29B4-40A7-BAFB-B37C01C955F8}" type="presParOf" srcId="{44E90CF3-85D1-4102-B0C1-FFF8EC7CC6B0}" destId="{294D0901-AC75-4B5E-9A1D-5B7C9049DF9C}" srcOrd="0" destOrd="0" presId="urn:microsoft.com/office/officeart/2005/8/layout/vList4"/>
    <dgm:cxn modelId="{D0393F23-BC2C-4960-A76D-EE57F7A54641}" type="presParOf" srcId="{44E90CF3-85D1-4102-B0C1-FFF8EC7CC6B0}" destId="{E929ED3E-F773-485C-8742-476E4ACFCFD6}" srcOrd="1" destOrd="0" presId="urn:microsoft.com/office/officeart/2005/8/layout/vList4"/>
    <dgm:cxn modelId="{EE8F6AB2-F109-4B15-BE2B-917E44564C07}" type="presParOf" srcId="{44E90CF3-85D1-4102-B0C1-FFF8EC7CC6B0}" destId="{98C8C942-B26C-4177-97A4-3F99B884B0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488375-296C-46E5-8B78-78EE2D7E1BB6}"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F2A28119-2A96-4773-B87F-F0C719E6718F}">
      <dgm:prSet phldrT="[Text]"/>
      <dgm:spPr>
        <a:blipFill>
          <a:blip xmlns:r="http://schemas.openxmlformats.org/officeDocument/2006/relationships" r:embed="rId1"/>
          <a:stretch>
            <a:fillRect t="-2632"/>
          </a:stretch>
        </a:blipFill>
      </dgm:spPr>
      <dgm:t>
        <a:bodyPr/>
        <a:lstStyle/>
        <a:p>
          <a:r>
            <a:rPr lang="en-US">
              <a:noFill/>
            </a:rPr>
            <a:t> </a:t>
          </a:r>
        </a:p>
      </dgm:t>
    </dgm:pt>
    <dgm:pt modelId="{FEB8E0A6-FFBF-4F78-8D89-00A56585DBE8}" type="parTrans" cxnId="{60F1FA16-0011-49F3-B3F4-DCDBAE1D54AF}">
      <dgm:prSet/>
      <dgm:spPr/>
      <dgm:t>
        <a:bodyPr/>
        <a:lstStyle/>
        <a:p>
          <a:endParaRPr lang="en-US"/>
        </a:p>
      </dgm:t>
    </dgm:pt>
    <dgm:pt modelId="{05753860-D42F-49BE-97DC-B7E3A55A3B77}" type="sibTrans" cxnId="{60F1FA16-0011-49F3-B3F4-DCDBAE1D54AF}">
      <dgm:prSet/>
      <dgm:spPr/>
      <dgm:t>
        <a:bodyPr/>
        <a:lstStyle/>
        <a:p>
          <a:endParaRPr lang="en-US"/>
        </a:p>
      </dgm:t>
    </dgm:pt>
    <dgm:pt modelId="{2D9D9959-24AE-419C-BCB7-CFE6FA8BDA6D}">
      <dgm:prSet phldrT="[Text]"/>
      <dgm:spPr/>
      <dgm:t>
        <a:bodyPr/>
        <a:lstStyle/>
        <a:p>
          <a:r>
            <a:rPr lang="en-US">
              <a:noFill/>
            </a:rPr>
            <a:t> </a:t>
          </a:r>
        </a:p>
      </dgm:t>
    </dgm:pt>
    <dgm:pt modelId="{B5C1ABE2-A8DF-492D-B700-D1EDB6778EAE}" type="parTrans" cxnId="{BBB31EE9-F7E4-4F60-BA7E-7BD992699A1C}">
      <dgm:prSet/>
      <dgm:spPr/>
      <dgm:t>
        <a:bodyPr/>
        <a:lstStyle/>
        <a:p>
          <a:endParaRPr lang="en-US"/>
        </a:p>
      </dgm:t>
    </dgm:pt>
    <dgm:pt modelId="{8BEA4993-04C9-4FB4-A542-5083FCC8997F}" type="sibTrans" cxnId="{BBB31EE9-F7E4-4F60-BA7E-7BD992699A1C}">
      <dgm:prSet/>
      <dgm:spPr/>
      <dgm:t>
        <a:bodyPr/>
        <a:lstStyle/>
        <a:p>
          <a:endParaRPr lang="en-US"/>
        </a:p>
      </dgm:t>
    </dgm:pt>
    <dgm:pt modelId="{F39D6C3A-5E1A-4F5D-B70A-960E7C919BC8}">
      <dgm:prSet phldrT="[Text]"/>
      <dgm:spPr>
        <a:blipFill>
          <a:blip xmlns:r="http://schemas.openxmlformats.org/officeDocument/2006/relationships" r:embed="rId2"/>
          <a:stretch>
            <a:fillRect t="-2632" b="-1754"/>
          </a:stretch>
        </a:blipFill>
      </dgm:spPr>
      <dgm:t>
        <a:bodyPr/>
        <a:lstStyle/>
        <a:p>
          <a:r>
            <a:rPr lang="en-US">
              <a:noFill/>
            </a:rPr>
            <a:t> </a:t>
          </a:r>
        </a:p>
      </dgm:t>
    </dgm:pt>
    <dgm:pt modelId="{1D2F4ADB-6252-4AD3-83EF-6B8A41816FDC}" type="parTrans" cxnId="{9F4DD6EE-11ED-46D7-BEE2-9C038CB2B78C}">
      <dgm:prSet/>
      <dgm:spPr/>
      <dgm:t>
        <a:bodyPr/>
        <a:lstStyle/>
        <a:p>
          <a:endParaRPr lang="en-US"/>
        </a:p>
      </dgm:t>
    </dgm:pt>
    <dgm:pt modelId="{9E81FC5C-A9DD-443A-B86F-792B5AA414B4}" type="sibTrans" cxnId="{9F4DD6EE-11ED-46D7-BEE2-9C038CB2B78C}">
      <dgm:prSet/>
      <dgm:spPr/>
      <dgm:t>
        <a:bodyPr/>
        <a:lstStyle/>
        <a:p>
          <a:endParaRPr lang="en-US"/>
        </a:p>
      </dgm:t>
    </dgm:pt>
    <dgm:pt modelId="{A442C155-F71B-43B9-B421-894C55BD6BBA}">
      <dgm:prSet phldrT="[Text]"/>
      <dgm:spPr/>
      <dgm:t>
        <a:bodyPr/>
        <a:lstStyle/>
        <a:p>
          <a:r>
            <a:rPr lang="en-US">
              <a:noFill/>
            </a:rPr>
            <a:t> </a:t>
          </a:r>
        </a:p>
      </dgm:t>
    </dgm:pt>
    <dgm:pt modelId="{EDF57DDA-D359-4F48-9FFC-3C79D5927199}" type="parTrans" cxnId="{1E83DC64-2828-45E2-BF2A-E28C953CFCA9}">
      <dgm:prSet/>
      <dgm:spPr/>
      <dgm:t>
        <a:bodyPr/>
        <a:lstStyle/>
        <a:p>
          <a:endParaRPr lang="en-US"/>
        </a:p>
      </dgm:t>
    </dgm:pt>
    <dgm:pt modelId="{160AF21A-327E-4303-BEBD-0028D17554E3}" type="sibTrans" cxnId="{1E83DC64-2828-45E2-BF2A-E28C953CFCA9}">
      <dgm:prSet/>
      <dgm:spPr/>
      <dgm:t>
        <a:bodyPr/>
        <a:lstStyle/>
        <a:p>
          <a:endParaRPr lang="en-US"/>
        </a:p>
      </dgm:t>
    </dgm:pt>
    <dgm:pt modelId="{AE566260-858D-4571-B125-FD66A1347E03}">
      <dgm:prSet/>
      <dgm:spPr/>
      <dgm:t>
        <a:bodyPr/>
        <a:lstStyle/>
        <a:p>
          <a:r>
            <a:rPr lang="en-US">
              <a:noFill/>
            </a:rPr>
            <a:t> </a:t>
          </a:r>
        </a:p>
      </dgm:t>
    </dgm:pt>
    <dgm:pt modelId="{7678E602-5DCF-4828-A563-08758C4B6A04}" type="parTrans" cxnId="{5B9A6CB7-F395-4125-8CCE-22C29F5BEA8F}">
      <dgm:prSet/>
      <dgm:spPr/>
      <dgm:t>
        <a:bodyPr/>
        <a:lstStyle/>
        <a:p>
          <a:endParaRPr lang="en-US"/>
        </a:p>
      </dgm:t>
    </dgm:pt>
    <dgm:pt modelId="{43070F77-E48F-4B71-A52A-1C5C4B639EAB}" type="sibTrans" cxnId="{5B9A6CB7-F395-4125-8CCE-22C29F5BEA8F}">
      <dgm:prSet/>
      <dgm:spPr/>
      <dgm:t>
        <a:bodyPr/>
        <a:lstStyle/>
        <a:p>
          <a:endParaRPr lang="en-US"/>
        </a:p>
      </dgm:t>
    </dgm:pt>
    <dgm:pt modelId="{760CC874-678C-46F9-AD63-65E7FB4FC86B}" type="pres">
      <dgm:prSet presAssocID="{E0488375-296C-46E5-8B78-78EE2D7E1BB6}" presName="linear" presStyleCnt="0">
        <dgm:presLayoutVars>
          <dgm:dir/>
          <dgm:resizeHandles val="exact"/>
        </dgm:presLayoutVars>
      </dgm:prSet>
      <dgm:spPr/>
    </dgm:pt>
    <dgm:pt modelId="{50C80A77-B163-403F-9FDB-E4F9B0D819ED}" type="pres">
      <dgm:prSet presAssocID="{F2A28119-2A96-4773-B87F-F0C719E6718F}" presName="comp" presStyleCnt="0"/>
      <dgm:spPr/>
    </dgm:pt>
    <dgm:pt modelId="{1455977A-2EEF-46ED-9646-046AF610D090}" type="pres">
      <dgm:prSet presAssocID="{F2A28119-2A96-4773-B87F-F0C719E6718F}" presName="box" presStyleLbl="node1" presStyleIdx="0" presStyleCnt="2"/>
      <dgm:spPr/>
    </dgm:pt>
    <dgm:pt modelId="{61003ED2-06ED-4E78-8F28-E84CB24580DF}" type="pres">
      <dgm:prSet presAssocID="{F2A28119-2A96-4773-B87F-F0C719E6718F}" presName="img" presStyleLbl="fgImgPlace1" presStyleIdx="0" presStyleCnt="2"/>
      <dgm:spPr>
        <a:blipFill rotWithShape="1">
          <a:blip xmlns:r="http://schemas.openxmlformats.org/officeDocument/2006/relationships" r:embed="rId3"/>
          <a:srcRect/>
          <a:stretch>
            <a:fillRect l="-5000" r="-5000"/>
          </a:stretch>
        </a:blipFill>
      </dgm:spPr>
    </dgm:pt>
    <dgm:pt modelId="{37C33BEA-5F14-43B2-98A9-EFD39A9AF73A}" type="pres">
      <dgm:prSet presAssocID="{F2A28119-2A96-4773-B87F-F0C719E6718F}" presName="text" presStyleLbl="node1" presStyleIdx="0" presStyleCnt="2">
        <dgm:presLayoutVars>
          <dgm:bulletEnabled val="1"/>
        </dgm:presLayoutVars>
      </dgm:prSet>
      <dgm:spPr/>
    </dgm:pt>
    <dgm:pt modelId="{0A43F136-2BBE-4F7E-B7BE-2696BCEE062F}" type="pres">
      <dgm:prSet presAssocID="{05753860-D42F-49BE-97DC-B7E3A55A3B77}" presName="spacer" presStyleCnt="0"/>
      <dgm:spPr/>
    </dgm:pt>
    <dgm:pt modelId="{44E90CF3-85D1-4102-B0C1-FFF8EC7CC6B0}" type="pres">
      <dgm:prSet presAssocID="{F39D6C3A-5E1A-4F5D-B70A-960E7C919BC8}" presName="comp" presStyleCnt="0"/>
      <dgm:spPr/>
    </dgm:pt>
    <dgm:pt modelId="{294D0901-AC75-4B5E-9A1D-5B7C9049DF9C}" type="pres">
      <dgm:prSet presAssocID="{F39D6C3A-5E1A-4F5D-B70A-960E7C919BC8}" presName="box" presStyleLbl="node1" presStyleIdx="1" presStyleCnt="2"/>
      <dgm:spPr/>
    </dgm:pt>
    <dgm:pt modelId="{E929ED3E-F773-485C-8742-476E4ACFCFD6}" type="pres">
      <dgm:prSet presAssocID="{F39D6C3A-5E1A-4F5D-B70A-960E7C919BC8}" presName="img" presStyleLbl="fgImgPlace1" presStyleIdx="1" presStyleCnt="2"/>
      <dgm:spPr>
        <a:blipFill rotWithShape="1">
          <a:blip xmlns:r="http://schemas.openxmlformats.org/officeDocument/2006/relationships" r:embed="rId4"/>
          <a:srcRect/>
          <a:stretch>
            <a:fillRect l="-21000" r="-21000"/>
          </a:stretch>
        </a:blipFill>
      </dgm:spPr>
    </dgm:pt>
    <dgm:pt modelId="{98C8C942-B26C-4177-97A4-3F99B884B0C8}" type="pres">
      <dgm:prSet presAssocID="{F39D6C3A-5E1A-4F5D-B70A-960E7C919BC8}" presName="text" presStyleLbl="node1" presStyleIdx="1" presStyleCnt="2">
        <dgm:presLayoutVars>
          <dgm:bulletEnabled val="1"/>
        </dgm:presLayoutVars>
      </dgm:prSet>
      <dgm:spPr/>
    </dgm:pt>
  </dgm:ptLst>
  <dgm:cxnLst>
    <dgm:cxn modelId="{6BB21906-13E7-4811-8F5C-6ECB5E358035}" type="presOf" srcId="{AE566260-858D-4571-B125-FD66A1347E03}" destId="{37C33BEA-5F14-43B2-98A9-EFD39A9AF73A}" srcOrd="1" destOrd="2" presId="urn:microsoft.com/office/officeart/2005/8/layout/vList4"/>
    <dgm:cxn modelId="{56AD8709-A257-4C91-970F-07770E2B0E5B}" type="presOf" srcId="{2D9D9959-24AE-419C-BCB7-CFE6FA8BDA6D}" destId="{1455977A-2EEF-46ED-9646-046AF610D090}" srcOrd="0" destOrd="1" presId="urn:microsoft.com/office/officeart/2005/8/layout/vList4"/>
    <dgm:cxn modelId="{60F1FA16-0011-49F3-B3F4-DCDBAE1D54AF}" srcId="{E0488375-296C-46E5-8B78-78EE2D7E1BB6}" destId="{F2A28119-2A96-4773-B87F-F0C719E6718F}" srcOrd="0" destOrd="0" parTransId="{FEB8E0A6-FFBF-4F78-8D89-00A56585DBE8}" sibTransId="{05753860-D42F-49BE-97DC-B7E3A55A3B77}"/>
    <dgm:cxn modelId="{8846C91E-345A-43AA-93E1-626BEFE87173}" type="presOf" srcId="{A442C155-F71B-43B9-B421-894C55BD6BBA}" destId="{98C8C942-B26C-4177-97A4-3F99B884B0C8}" srcOrd="1" destOrd="1" presId="urn:microsoft.com/office/officeart/2005/8/layout/vList4"/>
    <dgm:cxn modelId="{721AA75F-AC76-4363-8088-C69777A6975B}" type="presOf" srcId="{2D9D9959-24AE-419C-BCB7-CFE6FA8BDA6D}" destId="{37C33BEA-5F14-43B2-98A9-EFD39A9AF73A}" srcOrd="1" destOrd="1" presId="urn:microsoft.com/office/officeart/2005/8/layout/vList4"/>
    <dgm:cxn modelId="{1E83DC64-2828-45E2-BF2A-E28C953CFCA9}" srcId="{F39D6C3A-5E1A-4F5D-B70A-960E7C919BC8}" destId="{A442C155-F71B-43B9-B421-894C55BD6BBA}" srcOrd="0" destOrd="0" parTransId="{EDF57DDA-D359-4F48-9FFC-3C79D5927199}" sibTransId="{160AF21A-327E-4303-BEBD-0028D17554E3}"/>
    <dgm:cxn modelId="{0C310F4F-93AF-4A7C-B3BD-E2CF6251C111}" type="presOf" srcId="{F2A28119-2A96-4773-B87F-F0C719E6718F}" destId="{1455977A-2EEF-46ED-9646-046AF610D090}" srcOrd="0" destOrd="0" presId="urn:microsoft.com/office/officeart/2005/8/layout/vList4"/>
    <dgm:cxn modelId="{477BA997-A88E-4349-B523-910519CBE521}" type="presOf" srcId="{E0488375-296C-46E5-8B78-78EE2D7E1BB6}" destId="{760CC874-678C-46F9-AD63-65E7FB4FC86B}" srcOrd="0" destOrd="0" presId="urn:microsoft.com/office/officeart/2005/8/layout/vList4"/>
    <dgm:cxn modelId="{539C199C-DF86-48A1-A2F8-CCA3AA5EFB66}" type="presOf" srcId="{F39D6C3A-5E1A-4F5D-B70A-960E7C919BC8}" destId="{294D0901-AC75-4B5E-9A1D-5B7C9049DF9C}" srcOrd="0" destOrd="0" presId="urn:microsoft.com/office/officeart/2005/8/layout/vList4"/>
    <dgm:cxn modelId="{5B9A6CB7-F395-4125-8CCE-22C29F5BEA8F}" srcId="{F2A28119-2A96-4773-B87F-F0C719E6718F}" destId="{AE566260-858D-4571-B125-FD66A1347E03}" srcOrd="1" destOrd="0" parTransId="{7678E602-5DCF-4828-A563-08758C4B6A04}" sibTransId="{43070F77-E48F-4B71-A52A-1C5C4B639EAB}"/>
    <dgm:cxn modelId="{5B285EDA-57BD-4BAD-B37F-B38D95B3D55B}" type="presOf" srcId="{A442C155-F71B-43B9-B421-894C55BD6BBA}" destId="{294D0901-AC75-4B5E-9A1D-5B7C9049DF9C}" srcOrd="0" destOrd="1" presId="urn:microsoft.com/office/officeart/2005/8/layout/vList4"/>
    <dgm:cxn modelId="{A370C4E6-C5C0-4D42-B030-A7754C2ED80D}" type="presOf" srcId="{F39D6C3A-5E1A-4F5D-B70A-960E7C919BC8}" destId="{98C8C942-B26C-4177-97A4-3F99B884B0C8}" srcOrd="1" destOrd="0" presId="urn:microsoft.com/office/officeart/2005/8/layout/vList4"/>
    <dgm:cxn modelId="{BBB31EE9-F7E4-4F60-BA7E-7BD992699A1C}" srcId="{F2A28119-2A96-4773-B87F-F0C719E6718F}" destId="{2D9D9959-24AE-419C-BCB7-CFE6FA8BDA6D}" srcOrd="0" destOrd="0" parTransId="{B5C1ABE2-A8DF-492D-B700-D1EDB6778EAE}" sibTransId="{8BEA4993-04C9-4FB4-A542-5083FCC8997F}"/>
    <dgm:cxn modelId="{9F4DD6EE-11ED-46D7-BEE2-9C038CB2B78C}" srcId="{E0488375-296C-46E5-8B78-78EE2D7E1BB6}" destId="{F39D6C3A-5E1A-4F5D-B70A-960E7C919BC8}" srcOrd="1" destOrd="0" parTransId="{1D2F4ADB-6252-4AD3-83EF-6B8A41816FDC}" sibTransId="{9E81FC5C-A9DD-443A-B86F-792B5AA414B4}"/>
    <dgm:cxn modelId="{BDC594F7-FB5B-4219-808A-3E46CBC27645}" type="presOf" srcId="{AE566260-858D-4571-B125-FD66A1347E03}" destId="{1455977A-2EEF-46ED-9646-046AF610D090}" srcOrd="0" destOrd="2" presId="urn:microsoft.com/office/officeart/2005/8/layout/vList4"/>
    <dgm:cxn modelId="{B2D37CF9-5918-4D23-84E5-04FDA0DC4881}" type="presOf" srcId="{F2A28119-2A96-4773-B87F-F0C719E6718F}" destId="{37C33BEA-5F14-43B2-98A9-EFD39A9AF73A}" srcOrd="1" destOrd="0" presId="urn:microsoft.com/office/officeart/2005/8/layout/vList4"/>
    <dgm:cxn modelId="{93228F03-495A-46C5-8DFD-6D0CEF8A6E8D}" type="presParOf" srcId="{760CC874-678C-46F9-AD63-65E7FB4FC86B}" destId="{50C80A77-B163-403F-9FDB-E4F9B0D819ED}" srcOrd="0" destOrd="0" presId="urn:microsoft.com/office/officeart/2005/8/layout/vList4"/>
    <dgm:cxn modelId="{B8993187-5368-4DEE-BDEE-7147628C2CA9}" type="presParOf" srcId="{50C80A77-B163-403F-9FDB-E4F9B0D819ED}" destId="{1455977A-2EEF-46ED-9646-046AF610D090}" srcOrd="0" destOrd="0" presId="urn:microsoft.com/office/officeart/2005/8/layout/vList4"/>
    <dgm:cxn modelId="{BF0EF781-B731-4B4C-9DFD-7FABDAF40185}" type="presParOf" srcId="{50C80A77-B163-403F-9FDB-E4F9B0D819ED}" destId="{61003ED2-06ED-4E78-8F28-E84CB24580DF}" srcOrd="1" destOrd="0" presId="urn:microsoft.com/office/officeart/2005/8/layout/vList4"/>
    <dgm:cxn modelId="{F6D0B4F3-B587-4F10-81B6-90136D36ECBD}" type="presParOf" srcId="{50C80A77-B163-403F-9FDB-E4F9B0D819ED}" destId="{37C33BEA-5F14-43B2-98A9-EFD39A9AF73A}" srcOrd="2" destOrd="0" presId="urn:microsoft.com/office/officeart/2005/8/layout/vList4"/>
    <dgm:cxn modelId="{A8F4B898-CC7D-4F65-98BB-039209C3F7E4}" type="presParOf" srcId="{760CC874-678C-46F9-AD63-65E7FB4FC86B}" destId="{0A43F136-2BBE-4F7E-B7BE-2696BCEE062F}" srcOrd="1" destOrd="0" presId="urn:microsoft.com/office/officeart/2005/8/layout/vList4"/>
    <dgm:cxn modelId="{6A362D74-9A16-471E-AC05-AAFDAD1AE9B9}" type="presParOf" srcId="{760CC874-678C-46F9-AD63-65E7FB4FC86B}" destId="{44E90CF3-85D1-4102-B0C1-FFF8EC7CC6B0}" srcOrd="2" destOrd="0" presId="urn:microsoft.com/office/officeart/2005/8/layout/vList4"/>
    <dgm:cxn modelId="{DA6079CD-29B4-40A7-BAFB-B37C01C955F8}" type="presParOf" srcId="{44E90CF3-85D1-4102-B0C1-FFF8EC7CC6B0}" destId="{294D0901-AC75-4B5E-9A1D-5B7C9049DF9C}" srcOrd="0" destOrd="0" presId="urn:microsoft.com/office/officeart/2005/8/layout/vList4"/>
    <dgm:cxn modelId="{D0393F23-BC2C-4960-A76D-EE57F7A54641}" type="presParOf" srcId="{44E90CF3-85D1-4102-B0C1-FFF8EC7CC6B0}" destId="{E929ED3E-F773-485C-8742-476E4ACFCFD6}" srcOrd="1" destOrd="0" presId="urn:microsoft.com/office/officeart/2005/8/layout/vList4"/>
    <dgm:cxn modelId="{EE8F6AB2-F109-4B15-BE2B-917E44564C07}" type="presParOf" srcId="{44E90CF3-85D1-4102-B0C1-FFF8EC7CC6B0}" destId="{98C8C942-B26C-4177-97A4-3F99B884B0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656066-2450-426B-AD68-5DF20AE87B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51A1932-1412-48DE-990F-7428B34EC240}">
      <dgm:prSet phldrT="[Text]"/>
      <dgm:spPr/>
      <dgm:t>
        <a:bodyPr/>
        <a:lstStyle/>
        <a:p>
          <a:r>
            <a:rPr lang="en-US" b="1" dirty="0"/>
            <a:t>Pure or Constant Node</a:t>
          </a:r>
        </a:p>
      </dgm:t>
    </dgm:pt>
    <dgm:pt modelId="{DF41C3DB-301C-4D6B-BDEF-9B2D682DEA12}" type="parTrans" cxnId="{4C6B975C-DC33-4D9D-962B-50B59A8EC8DF}">
      <dgm:prSet/>
      <dgm:spPr/>
      <dgm:t>
        <a:bodyPr/>
        <a:lstStyle/>
        <a:p>
          <a:endParaRPr lang="en-US"/>
        </a:p>
      </dgm:t>
    </dgm:pt>
    <dgm:pt modelId="{514CFD00-3E3F-4B28-9508-934439377785}" type="sibTrans" cxnId="{4C6B975C-DC33-4D9D-962B-50B59A8EC8DF}">
      <dgm:prSet/>
      <dgm:spPr/>
      <dgm:t>
        <a:bodyPr/>
        <a:lstStyle/>
        <a:p>
          <a:endParaRPr lang="en-US"/>
        </a:p>
      </dgm:t>
    </dgm:pt>
    <dgm:pt modelId="{9364FA36-585F-466F-8B2C-5D382DE062ED}">
      <dgm:prSet phldrT="[Text]"/>
      <dgm:spPr/>
      <dgm:t>
        <a:bodyPr/>
        <a:lstStyle/>
        <a:p>
          <a:pPr>
            <a:buFont typeface="+mj-lt"/>
            <a:buAutoNum type="arabicPeriod"/>
          </a:pPr>
          <a:r>
            <a:rPr lang="en-US" dirty="0"/>
            <a:t>The target variable is constant in the parent node</a:t>
          </a:r>
        </a:p>
      </dgm:t>
    </dgm:pt>
    <dgm:pt modelId="{D1B7300E-8A52-4683-8F02-9779BAC47617}" type="parTrans" cxnId="{7142B1C8-2700-4B98-AE6B-F64CB56799F0}">
      <dgm:prSet/>
      <dgm:spPr/>
      <dgm:t>
        <a:bodyPr/>
        <a:lstStyle/>
        <a:p>
          <a:endParaRPr lang="en-US"/>
        </a:p>
      </dgm:t>
    </dgm:pt>
    <dgm:pt modelId="{D0268E2C-5F3F-4CA1-88FA-3EB0A3C4BBB0}" type="sibTrans" cxnId="{7142B1C8-2700-4B98-AE6B-F64CB56799F0}">
      <dgm:prSet/>
      <dgm:spPr/>
      <dgm:t>
        <a:bodyPr/>
        <a:lstStyle/>
        <a:p>
          <a:endParaRPr lang="en-US"/>
        </a:p>
      </dgm:t>
    </dgm:pt>
    <dgm:pt modelId="{040214D7-05D0-4638-BB4E-31AA05081BEB}">
      <dgm:prSet phldrT="[Text]"/>
      <dgm:spPr/>
      <dgm:t>
        <a:bodyPr/>
        <a:lstStyle/>
        <a:p>
          <a:pPr>
            <a:buFont typeface="+mj-lt"/>
            <a:buAutoNum type="arabicPeriod"/>
          </a:pPr>
          <a:r>
            <a:rPr lang="en-US" dirty="0"/>
            <a:t>All predictors are constant in the parent node</a:t>
          </a:r>
        </a:p>
      </dgm:t>
    </dgm:pt>
    <dgm:pt modelId="{75C3E1B4-2B0E-408A-BC71-ABA910C7DB70}" type="parTrans" cxnId="{752CCB1F-2A5E-4889-B8E1-FC12125E6FFD}">
      <dgm:prSet/>
      <dgm:spPr/>
      <dgm:t>
        <a:bodyPr/>
        <a:lstStyle/>
        <a:p>
          <a:endParaRPr lang="en-US"/>
        </a:p>
      </dgm:t>
    </dgm:pt>
    <dgm:pt modelId="{E4A78AE7-A0BC-4BAB-B673-6A30FD852EB4}" type="sibTrans" cxnId="{752CCB1F-2A5E-4889-B8E1-FC12125E6FFD}">
      <dgm:prSet/>
      <dgm:spPr/>
      <dgm:t>
        <a:bodyPr/>
        <a:lstStyle/>
        <a:p>
          <a:endParaRPr lang="en-US"/>
        </a:p>
      </dgm:t>
    </dgm:pt>
    <dgm:pt modelId="{3D2B8ACD-AE0C-455E-9825-1359B17BD0E0}">
      <dgm:prSet phldrT="[Text]"/>
      <dgm:spPr/>
      <dgm:t>
        <a:bodyPr/>
        <a:lstStyle/>
        <a:p>
          <a:r>
            <a:rPr lang="en-US" b="1" dirty="0"/>
            <a:t>Data Privacy</a:t>
          </a:r>
        </a:p>
      </dgm:t>
    </dgm:pt>
    <dgm:pt modelId="{D2F98207-81CA-43C7-B04B-732F60BB8B15}" type="parTrans" cxnId="{8CE9595F-7498-41A3-A2D5-5944251A25D5}">
      <dgm:prSet/>
      <dgm:spPr/>
      <dgm:t>
        <a:bodyPr/>
        <a:lstStyle/>
        <a:p>
          <a:endParaRPr lang="en-US"/>
        </a:p>
      </dgm:t>
    </dgm:pt>
    <dgm:pt modelId="{FBD187D8-A9FA-46DF-9813-05732D1D8B15}" type="sibTrans" cxnId="{8CE9595F-7498-41A3-A2D5-5944251A25D5}">
      <dgm:prSet/>
      <dgm:spPr/>
      <dgm:t>
        <a:bodyPr/>
        <a:lstStyle/>
        <a:p>
          <a:endParaRPr lang="en-US"/>
        </a:p>
      </dgm:t>
    </dgm:pt>
    <dgm:pt modelId="{ED9A2E3F-18DF-42CA-B3A3-9B6D9B4891A3}">
      <dgm:prSet phldrT="[Text]"/>
      <dgm:spPr/>
      <dgm:t>
        <a:bodyPr/>
        <a:lstStyle/>
        <a:p>
          <a:r>
            <a:rPr lang="en-US" dirty="0"/>
            <a:t>A parent node has less than the</a:t>
          </a:r>
          <a:r>
            <a:rPr lang="en-US" i="1" dirty="0"/>
            <a:t> minimum parent node size</a:t>
          </a:r>
          <a:r>
            <a:rPr lang="en-US" dirty="0"/>
            <a:t> (a.k.a. </a:t>
          </a:r>
          <a:r>
            <a:rPr lang="en-US" i="1" dirty="0"/>
            <a:t>minimum split size</a:t>
          </a:r>
          <a:r>
            <a:rPr lang="en-US" dirty="0"/>
            <a:t>)</a:t>
          </a:r>
        </a:p>
      </dgm:t>
    </dgm:pt>
    <dgm:pt modelId="{77D77DA0-3CBE-439F-9F86-1ED799933285}" type="parTrans" cxnId="{2FCD23FF-BA94-44BB-87A5-B31812C671F5}">
      <dgm:prSet/>
      <dgm:spPr/>
      <dgm:t>
        <a:bodyPr/>
        <a:lstStyle/>
        <a:p>
          <a:endParaRPr lang="en-US"/>
        </a:p>
      </dgm:t>
    </dgm:pt>
    <dgm:pt modelId="{47B1ADAA-C682-47BC-835D-EF66B7D51D55}" type="sibTrans" cxnId="{2FCD23FF-BA94-44BB-87A5-B31812C671F5}">
      <dgm:prSet/>
      <dgm:spPr/>
      <dgm:t>
        <a:bodyPr/>
        <a:lstStyle/>
        <a:p>
          <a:endParaRPr lang="en-US"/>
        </a:p>
      </dgm:t>
    </dgm:pt>
    <dgm:pt modelId="{C2E7943A-BDF1-41BF-AF28-CB4FE2BEA7CA}">
      <dgm:prSet phldrT="[Text]"/>
      <dgm:spPr/>
      <dgm:t>
        <a:bodyPr/>
        <a:lstStyle/>
        <a:p>
          <a:pPr>
            <a:buFont typeface="+mj-lt"/>
            <a:buAutoNum type="arabicPeriod"/>
          </a:pPr>
          <a:r>
            <a:rPr lang="en-US" dirty="0"/>
            <a:t>A child node </a:t>
          </a:r>
          <a:r>
            <a:rPr lang="en-US" u="sng" dirty="0"/>
            <a:t>will have</a:t>
          </a:r>
          <a:r>
            <a:rPr lang="en-US" dirty="0"/>
            <a:t> less than the </a:t>
          </a:r>
          <a:r>
            <a:rPr lang="en-US" i="1" dirty="0"/>
            <a:t>minimum child node size </a:t>
          </a:r>
          <a:r>
            <a:rPr lang="en-US" dirty="0"/>
            <a:t>(a.k.a. </a:t>
          </a:r>
          <a:r>
            <a:rPr lang="en-US" i="1" dirty="0"/>
            <a:t>minimum leaf size</a:t>
          </a:r>
          <a:r>
            <a:rPr lang="en-US" dirty="0"/>
            <a:t>)</a:t>
          </a:r>
        </a:p>
      </dgm:t>
    </dgm:pt>
    <dgm:pt modelId="{E33C746D-7432-4B8D-AC23-FECF88A23C24}" type="parTrans" cxnId="{CF8A83D7-EC75-4F3C-A7AC-3551A53B0D54}">
      <dgm:prSet/>
      <dgm:spPr/>
      <dgm:t>
        <a:bodyPr/>
        <a:lstStyle/>
        <a:p>
          <a:endParaRPr lang="en-US"/>
        </a:p>
      </dgm:t>
    </dgm:pt>
    <dgm:pt modelId="{3ED33052-0248-40E8-872C-6DED2A69F7FB}" type="sibTrans" cxnId="{CF8A83D7-EC75-4F3C-A7AC-3551A53B0D54}">
      <dgm:prSet/>
      <dgm:spPr/>
      <dgm:t>
        <a:bodyPr/>
        <a:lstStyle/>
        <a:p>
          <a:endParaRPr lang="en-US"/>
        </a:p>
      </dgm:t>
    </dgm:pt>
    <dgm:pt modelId="{AF1D7A2E-796A-4CBC-A7ED-2466C18B1433}">
      <dgm:prSet phldrT="[Text]"/>
      <dgm:spPr/>
      <dgm:t>
        <a:bodyPr/>
        <a:lstStyle/>
        <a:p>
          <a:r>
            <a:rPr lang="en-US" b="1" dirty="0"/>
            <a:t>Tree Size Limit</a:t>
          </a:r>
        </a:p>
      </dgm:t>
    </dgm:pt>
    <dgm:pt modelId="{E3B46073-41C3-43B8-BEE0-9B95985D9C27}" type="parTrans" cxnId="{0158133C-C847-4EB1-BA84-9631E3361742}">
      <dgm:prSet/>
      <dgm:spPr/>
      <dgm:t>
        <a:bodyPr/>
        <a:lstStyle/>
        <a:p>
          <a:endParaRPr lang="en-US"/>
        </a:p>
      </dgm:t>
    </dgm:pt>
    <dgm:pt modelId="{0C31E11E-8B3F-40AF-B2C4-3FD350B68618}" type="sibTrans" cxnId="{0158133C-C847-4EB1-BA84-9631E3361742}">
      <dgm:prSet/>
      <dgm:spPr/>
      <dgm:t>
        <a:bodyPr/>
        <a:lstStyle/>
        <a:p>
          <a:endParaRPr lang="en-US"/>
        </a:p>
      </dgm:t>
    </dgm:pt>
    <dgm:pt modelId="{4D1138F9-8A3F-42A0-9176-1C614725B94E}">
      <dgm:prSet phldrT="[Text]"/>
      <dgm:spPr/>
      <dgm:t>
        <a:bodyPr/>
        <a:lstStyle/>
        <a:p>
          <a:r>
            <a:rPr lang="en-US" dirty="0"/>
            <a:t>Reached the </a:t>
          </a:r>
          <a:r>
            <a:rPr lang="en-US" i="1" dirty="0"/>
            <a:t>maximum tree depth</a:t>
          </a:r>
          <a:endParaRPr lang="en-US" dirty="0"/>
        </a:p>
      </dgm:t>
    </dgm:pt>
    <dgm:pt modelId="{3A7C56D3-0317-48E2-BE2E-FA284EC50CA8}" type="parTrans" cxnId="{A6261987-9578-41D1-818C-A016851108F9}">
      <dgm:prSet/>
      <dgm:spPr/>
      <dgm:t>
        <a:bodyPr/>
        <a:lstStyle/>
        <a:p>
          <a:endParaRPr lang="en-US"/>
        </a:p>
      </dgm:t>
    </dgm:pt>
    <dgm:pt modelId="{4622C022-9342-47B0-AC66-E2741FB6CF90}" type="sibTrans" cxnId="{A6261987-9578-41D1-818C-A016851108F9}">
      <dgm:prSet/>
      <dgm:spPr/>
      <dgm:t>
        <a:bodyPr/>
        <a:lstStyle/>
        <a:p>
          <a:endParaRPr lang="en-US"/>
        </a:p>
      </dgm:t>
    </dgm:pt>
    <dgm:pt modelId="{26448E05-55FA-4C42-A865-02C0CC1DEDAE}">
      <dgm:prSet phldrT="[Text]"/>
      <dgm:spPr/>
      <dgm:t>
        <a:bodyPr/>
        <a:lstStyle/>
        <a:p>
          <a:pPr>
            <a:buFont typeface="+mj-lt"/>
            <a:buAutoNum type="arabicPeriod"/>
          </a:pPr>
          <a:r>
            <a:rPr lang="en-US" dirty="0"/>
            <a:t>Reached the </a:t>
          </a:r>
          <a:r>
            <a:rPr lang="en-US" i="1" dirty="0"/>
            <a:t>maximum number of leaves</a:t>
          </a:r>
          <a:endParaRPr lang="en-US" dirty="0"/>
        </a:p>
      </dgm:t>
    </dgm:pt>
    <dgm:pt modelId="{4AC7A34B-19F4-42E7-97E4-ECDA9A9FA2AD}" type="parTrans" cxnId="{3EB87538-8CD0-4FC2-83C6-CC16AC77EB42}">
      <dgm:prSet/>
      <dgm:spPr/>
      <dgm:t>
        <a:bodyPr/>
        <a:lstStyle/>
        <a:p>
          <a:endParaRPr lang="en-US"/>
        </a:p>
      </dgm:t>
    </dgm:pt>
    <dgm:pt modelId="{442A7CE9-851F-4EEC-891B-3B7EEFD42CA9}" type="sibTrans" cxnId="{3EB87538-8CD0-4FC2-83C6-CC16AC77EB42}">
      <dgm:prSet/>
      <dgm:spPr/>
      <dgm:t>
        <a:bodyPr/>
        <a:lstStyle/>
        <a:p>
          <a:endParaRPr lang="en-US"/>
        </a:p>
      </dgm:t>
    </dgm:pt>
    <dgm:pt modelId="{6F1A2F80-7F1A-49E0-98A5-E21DB5636454}" type="pres">
      <dgm:prSet presAssocID="{58656066-2450-426B-AD68-5DF20AE87B92}" presName="theList" presStyleCnt="0">
        <dgm:presLayoutVars>
          <dgm:dir/>
          <dgm:animLvl val="lvl"/>
          <dgm:resizeHandles val="exact"/>
        </dgm:presLayoutVars>
      </dgm:prSet>
      <dgm:spPr/>
    </dgm:pt>
    <dgm:pt modelId="{48B1BACF-7C12-4905-87E7-2D1045DD6A6E}" type="pres">
      <dgm:prSet presAssocID="{C51A1932-1412-48DE-990F-7428B34EC240}" presName="compNode" presStyleCnt="0"/>
      <dgm:spPr/>
    </dgm:pt>
    <dgm:pt modelId="{4CB94644-48EE-4172-9BC6-BA3686C61004}" type="pres">
      <dgm:prSet presAssocID="{C51A1932-1412-48DE-990F-7428B34EC240}" presName="aNode" presStyleLbl="bgShp" presStyleIdx="0" presStyleCnt="3"/>
      <dgm:spPr/>
    </dgm:pt>
    <dgm:pt modelId="{101F8F0F-F23D-4D44-BBB2-49F07F78C52F}" type="pres">
      <dgm:prSet presAssocID="{C51A1932-1412-48DE-990F-7428B34EC240}" presName="textNode" presStyleLbl="bgShp" presStyleIdx="0" presStyleCnt="3"/>
      <dgm:spPr/>
    </dgm:pt>
    <dgm:pt modelId="{37CF17C9-7C5E-4C34-AEC1-450250A7AC3F}" type="pres">
      <dgm:prSet presAssocID="{C51A1932-1412-48DE-990F-7428B34EC240}" presName="compChildNode" presStyleCnt="0"/>
      <dgm:spPr/>
    </dgm:pt>
    <dgm:pt modelId="{0D348CAE-67F5-4C78-8821-9B8842740F74}" type="pres">
      <dgm:prSet presAssocID="{C51A1932-1412-48DE-990F-7428B34EC240}" presName="theInnerList" presStyleCnt="0"/>
      <dgm:spPr/>
    </dgm:pt>
    <dgm:pt modelId="{0EFCF25F-3145-4E09-A7A4-2584C2D5CDFE}" type="pres">
      <dgm:prSet presAssocID="{9364FA36-585F-466F-8B2C-5D382DE062ED}" presName="childNode" presStyleLbl="node1" presStyleIdx="0" presStyleCnt="6">
        <dgm:presLayoutVars>
          <dgm:bulletEnabled val="1"/>
        </dgm:presLayoutVars>
      </dgm:prSet>
      <dgm:spPr/>
    </dgm:pt>
    <dgm:pt modelId="{79A94CD8-72E4-4ECB-9E70-6E97B4323224}" type="pres">
      <dgm:prSet presAssocID="{9364FA36-585F-466F-8B2C-5D382DE062ED}" presName="aSpace2" presStyleCnt="0"/>
      <dgm:spPr/>
    </dgm:pt>
    <dgm:pt modelId="{C19B5025-803B-4C9B-99DC-BF5502C754C0}" type="pres">
      <dgm:prSet presAssocID="{040214D7-05D0-4638-BB4E-31AA05081BEB}" presName="childNode" presStyleLbl="node1" presStyleIdx="1" presStyleCnt="6">
        <dgm:presLayoutVars>
          <dgm:bulletEnabled val="1"/>
        </dgm:presLayoutVars>
      </dgm:prSet>
      <dgm:spPr/>
    </dgm:pt>
    <dgm:pt modelId="{F4EADE9A-9232-442C-9A9A-5F40451A159C}" type="pres">
      <dgm:prSet presAssocID="{C51A1932-1412-48DE-990F-7428B34EC240}" presName="aSpace" presStyleCnt="0"/>
      <dgm:spPr/>
    </dgm:pt>
    <dgm:pt modelId="{88808E54-AC5F-4A72-BBF7-754484A3A3E4}" type="pres">
      <dgm:prSet presAssocID="{3D2B8ACD-AE0C-455E-9825-1359B17BD0E0}" presName="compNode" presStyleCnt="0"/>
      <dgm:spPr/>
    </dgm:pt>
    <dgm:pt modelId="{88768DCD-BD1D-4FFB-91BC-260C1B0CD3F8}" type="pres">
      <dgm:prSet presAssocID="{3D2B8ACD-AE0C-455E-9825-1359B17BD0E0}" presName="aNode" presStyleLbl="bgShp" presStyleIdx="1" presStyleCnt="3"/>
      <dgm:spPr/>
    </dgm:pt>
    <dgm:pt modelId="{5F9F4AFD-7945-41AF-8281-A7447CB7D513}" type="pres">
      <dgm:prSet presAssocID="{3D2B8ACD-AE0C-455E-9825-1359B17BD0E0}" presName="textNode" presStyleLbl="bgShp" presStyleIdx="1" presStyleCnt="3"/>
      <dgm:spPr/>
    </dgm:pt>
    <dgm:pt modelId="{926EEA6F-ED5C-43F6-8B1B-C0232717EDA9}" type="pres">
      <dgm:prSet presAssocID="{3D2B8ACD-AE0C-455E-9825-1359B17BD0E0}" presName="compChildNode" presStyleCnt="0"/>
      <dgm:spPr/>
    </dgm:pt>
    <dgm:pt modelId="{5D8EC7BB-FC3E-4D20-8CE8-697A98F335E9}" type="pres">
      <dgm:prSet presAssocID="{3D2B8ACD-AE0C-455E-9825-1359B17BD0E0}" presName="theInnerList" presStyleCnt="0"/>
      <dgm:spPr/>
    </dgm:pt>
    <dgm:pt modelId="{9B320F07-B76F-40C3-90B8-D728C863EF89}" type="pres">
      <dgm:prSet presAssocID="{ED9A2E3F-18DF-42CA-B3A3-9B6D9B4891A3}" presName="childNode" presStyleLbl="node1" presStyleIdx="2" presStyleCnt="6">
        <dgm:presLayoutVars>
          <dgm:bulletEnabled val="1"/>
        </dgm:presLayoutVars>
      </dgm:prSet>
      <dgm:spPr/>
    </dgm:pt>
    <dgm:pt modelId="{D8DC4181-5C7B-407D-B0BB-71F45CA13F62}" type="pres">
      <dgm:prSet presAssocID="{ED9A2E3F-18DF-42CA-B3A3-9B6D9B4891A3}" presName="aSpace2" presStyleCnt="0"/>
      <dgm:spPr/>
    </dgm:pt>
    <dgm:pt modelId="{37B51210-1185-409A-AA2D-2F941C8959E2}" type="pres">
      <dgm:prSet presAssocID="{C2E7943A-BDF1-41BF-AF28-CB4FE2BEA7CA}" presName="childNode" presStyleLbl="node1" presStyleIdx="3" presStyleCnt="6">
        <dgm:presLayoutVars>
          <dgm:bulletEnabled val="1"/>
        </dgm:presLayoutVars>
      </dgm:prSet>
      <dgm:spPr/>
    </dgm:pt>
    <dgm:pt modelId="{6371B023-2488-414F-B8DD-D6E916FA488A}" type="pres">
      <dgm:prSet presAssocID="{3D2B8ACD-AE0C-455E-9825-1359B17BD0E0}" presName="aSpace" presStyleCnt="0"/>
      <dgm:spPr/>
    </dgm:pt>
    <dgm:pt modelId="{6A872FD7-09D1-43E6-BC46-66168AB0F7E4}" type="pres">
      <dgm:prSet presAssocID="{AF1D7A2E-796A-4CBC-A7ED-2466C18B1433}" presName="compNode" presStyleCnt="0"/>
      <dgm:spPr/>
    </dgm:pt>
    <dgm:pt modelId="{E2BA705C-24EE-4235-9165-03B63674E091}" type="pres">
      <dgm:prSet presAssocID="{AF1D7A2E-796A-4CBC-A7ED-2466C18B1433}" presName="aNode" presStyleLbl="bgShp" presStyleIdx="2" presStyleCnt="3"/>
      <dgm:spPr/>
    </dgm:pt>
    <dgm:pt modelId="{C42D7D06-1E42-48F1-8DDC-685C89FA2AA7}" type="pres">
      <dgm:prSet presAssocID="{AF1D7A2E-796A-4CBC-A7ED-2466C18B1433}" presName="textNode" presStyleLbl="bgShp" presStyleIdx="2" presStyleCnt="3"/>
      <dgm:spPr/>
    </dgm:pt>
    <dgm:pt modelId="{DAE19C7F-64AB-48BB-9F09-4D431DABB9B2}" type="pres">
      <dgm:prSet presAssocID="{AF1D7A2E-796A-4CBC-A7ED-2466C18B1433}" presName="compChildNode" presStyleCnt="0"/>
      <dgm:spPr/>
    </dgm:pt>
    <dgm:pt modelId="{2FC71974-BC10-47C4-83D2-E7B2887A5221}" type="pres">
      <dgm:prSet presAssocID="{AF1D7A2E-796A-4CBC-A7ED-2466C18B1433}" presName="theInnerList" presStyleCnt="0"/>
      <dgm:spPr/>
    </dgm:pt>
    <dgm:pt modelId="{331AD46E-0644-42FE-A3E4-A36C1D2D421F}" type="pres">
      <dgm:prSet presAssocID="{4D1138F9-8A3F-42A0-9176-1C614725B94E}" presName="childNode" presStyleLbl="node1" presStyleIdx="4" presStyleCnt="6">
        <dgm:presLayoutVars>
          <dgm:bulletEnabled val="1"/>
        </dgm:presLayoutVars>
      </dgm:prSet>
      <dgm:spPr/>
    </dgm:pt>
    <dgm:pt modelId="{F8DBFE60-56E2-4F5C-BA1B-A7EAB3CF98BD}" type="pres">
      <dgm:prSet presAssocID="{4D1138F9-8A3F-42A0-9176-1C614725B94E}" presName="aSpace2" presStyleCnt="0"/>
      <dgm:spPr/>
    </dgm:pt>
    <dgm:pt modelId="{01B7FBDC-855A-477D-91B4-870273A7AAD1}" type="pres">
      <dgm:prSet presAssocID="{26448E05-55FA-4C42-A865-02C0CC1DEDAE}" presName="childNode" presStyleLbl="node1" presStyleIdx="5" presStyleCnt="6">
        <dgm:presLayoutVars>
          <dgm:bulletEnabled val="1"/>
        </dgm:presLayoutVars>
      </dgm:prSet>
      <dgm:spPr/>
    </dgm:pt>
  </dgm:ptLst>
  <dgm:cxnLst>
    <dgm:cxn modelId="{752CCB1F-2A5E-4889-B8E1-FC12125E6FFD}" srcId="{C51A1932-1412-48DE-990F-7428B34EC240}" destId="{040214D7-05D0-4638-BB4E-31AA05081BEB}" srcOrd="1" destOrd="0" parTransId="{75C3E1B4-2B0E-408A-BC71-ABA910C7DB70}" sibTransId="{E4A78AE7-A0BC-4BAB-B673-6A30FD852EB4}"/>
    <dgm:cxn modelId="{7721C232-2101-4BE0-B903-1B76BEECC2E6}" type="presOf" srcId="{AF1D7A2E-796A-4CBC-A7ED-2466C18B1433}" destId="{C42D7D06-1E42-48F1-8DDC-685C89FA2AA7}" srcOrd="1" destOrd="0" presId="urn:microsoft.com/office/officeart/2005/8/layout/lProcess2"/>
    <dgm:cxn modelId="{3EB87538-8CD0-4FC2-83C6-CC16AC77EB42}" srcId="{AF1D7A2E-796A-4CBC-A7ED-2466C18B1433}" destId="{26448E05-55FA-4C42-A865-02C0CC1DEDAE}" srcOrd="1" destOrd="0" parTransId="{4AC7A34B-19F4-42E7-97E4-ECDA9A9FA2AD}" sibTransId="{442A7CE9-851F-4EEC-891B-3B7EEFD42CA9}"/>
    <dgm:cxn modelId="{0158133C-C847-4EB1-BA84-9631E3361742}" srcId="{58656066-2450-426B-AD68-5DF20AE87B92}" destId="{AF1D7A2E-796A-4CBC-A7ED-2466C18B1433}" srcOrd="2" destOrd="0" parTransId="{E3B46073-41C3-43B8-BEE0-9B95985D9C27}" sibTransId="{0C31E11E-8B3F-40AF-B2C4-3FD350B68618}"/>
    <dgm:cxn modelId="{4C6B975C-DC33-4D9D-962B-50B59A8EC8DF}" srcId="{58656066-2450-426B-AD68-5DF20AE87B92}" destId="{C51A1932-1412-48DE-990F-7428B34EC240}" srcOrd="0" destOrd="0" parTransId="{DF41C3DB-301C-4D6B-BDEF-9B2D682DEA12}" sibTransId="{514CFD00-3E3F-4B28-9508-934439377785}"/>
    <dgm:cxn modelId="{9F5C0C5D-8629-452F-9927-3336729651D3}" type="presOf" srcId="{4D1138F9-8A3F-42A0-9176-1C614725B94E}" destId="{331AD46E-0644-42FE-A3E4-A36C1D2D421F}" srcOrd="0" destOrd="0" presId="urn:microsoft.com/office/officeart/2005/8/layout/lProcess2"/>
    <dgm:cxn modelId="{8CE9595F-7498-41A3-A2D5-5944251A25D5}" srcId="{58656066-2450-426B-AD68-5DF20AE87B92}" destId="{3D2B8ACD-AE0C-455E-9825-1359B17BD0E0}" srcOrd="1" destOrd="0" parTransId="{D2F98207-81CA-43C7-B04B-732F60BB8B15}" sibTransId="{FBD187D8-A9FA-46DF-9813-05732D1D8B15}"/>
    <dgm:cxn modelId="{06EF3F4D-7A20-47B2-8910-CF4C82EBDA54}" type="presOf" srcId="{26448E05-55FA-4C42-A865-02C0CC1DEDAE}" destId="{01B7FBDC-855A-477D-91B4-870273A7AAD1}" srcOrd="0" destOrd="0" presId="urn:microsoft.com/office/officeart/2005/8/layout/lProcess2"/>
    <dgm:cxn modelId="{7A040770-1552-4269-9B30-A3A74496A415}" type="presOf" srcId="{C51A1932-1412-48DE-990F-7428B34EC240}" destId="{4CB94644-48EE-4172-9BC6-BA3686C61004}" srcOrd="0" destOrd="0" presId="urn:microsoft.com/office/officeart/2005/8/layout/lProcess2"/>
    <dgm:cxn modelId="{CC19C282-7DA4-470A-800F-5FDFF776B212}" type="presOf" srcId="{3D2B8ACD-AE0C-455E-9825-1359B17BD0E0}" destId="{88768DCD-BD1D-4FFB-91BC-260C1B0CD3F8}" srcOrd="0" destOrd="0" presId="urn:microsoft.com/office/officeart/2005/8/layout/lProcess2"/>
    <dgm:cxn modelId="{A6261987-9578-41D1-818C-A016851108F9}" srcId="{AF1D7A2E-796A-4CBC-A7ED-2466C18B1433}" destId="{4D1138F9-8A3F-42A0-9176-1C614725B94E}" srcOrd="0" destOrd="0" parTransId="{3A7C56D3-0317-48E2-BE2E-FA284EC50CA8}" sibTransId="{4622C022-9342-47B0-AC66-E2741FB6CF90}"/>
    <dgm:cxn modelId="{FCE56692-CA67-4BFD-A7DF-429BC73D2076}" type="presOf" srcId="{040214D7-05D0-4638-BB4E-31AA05081BEB}" destId="{C19B5025-803B-4C9B-99DC-BF5502C754C0}" srcOrd="0" destOrd="0" presId="urn:microsoft.com/office/officeart/2005/8/layout/lProcess2"/>
    <dgm:cxn modelId="{7C81EAAC-31BA-4541-983A-B60C9E8553AD}" type="presOf" srcId="{C2E7943A-BDF1-41BF-AF28-CB4FE2BEA7CA}" destId="{37B51210-1185-409A-AA2D-2F941C8959E2}" srcOrd="0" destOrd="0" presId="urn:microsoft.com/office/officeart/2005/8/layout/lProcess2"/>
    <dgm:cxn modelId="{697ECFB1-D5EF-46B1-91C3-3FB122DBF33F}" type="presOf" srcId="{ED9A2E3F-18DF-42CA-B3A3-9B6D9B4891A3}" destId="{9B320F07-B76F-40C3-90B8-D728C863EF89}" srcOrd="0" destOrd="0" presId="urn:microsoft.com/office/officeart/2005/8/layout/lProcess2"/>
    <dgm:cxn modelId="{D6B9B7BD-84F8-419B-AD46-30F140647F7F}" type="presOf" srcId="{9364FA36-585F-466F-8B2C-5D382DE062ED}" destId="{0EFCF25F-3145-4E09-A7A4-2584C2D5CDFE}" srcOrd="0" destOrd="0" presId="urn:microsoft.com/office/officeart/2005/8/layout/lProcess2"/>
    <dgm:cxn modelId="{69DDC7BF-093D-4667-BB81-1A1BBF635101}" type="presOf" srcId="{AF1D7A2E-796A-4CBC-A7ED-2466C18B1433}" destId="{E2BA705C-24EE-4235-9165-03B63674E091}" srcOrd="0" destOrd="0" presId="urn:microsoft.com/office/officeart/2005/8/layout/lProcess2"/>
    <dgm:cxn modelId="{7142B1C8-2700-4B98-AE6B-F64CB56799F0}" srcId="{C51A1932-1412-48DE-990F-7428B34EC240}" destId="{9364FA36-585F-466F-8B2C-5D382DE062ED}" srcOrd="0" destOrd="0" parTransId="{D1B7300E-8A52-4683-8F02-9779BAC47617}" sibTransId="{D0268E2C-5F3F-4CA1-88FA-3EB0A3C4BBB0}"/>
    <dgm:cxn modelId="{CF8A83D7-EC75-4F3C-A7AC-3551A53B0D54}" srcId="{3D2B8ACD-AE0C-455E-9825-1359B17BD0E0}" destId="{C2E7943A-BDF1-41BF-AF28-CB4FE2BEA7CA}" srcOrd="1" destOrd="0" parTransId="{E33C746D-7432-4B8D-AC23-FECF88A23C24}" sibTransId="{3ED33052-0248-40E8-872C-6DED2A69F7FB}"/>
    <dgm:cxn modelId="{3290C8DB-1E92-4CB1-95FC-32A0912DC38F}" type="presOf" srcId="{C51A1932-1412-48DE-990F-7428B34EC240}" destId="{101F8F0F-F23D-4D44-BBB2-49F07F78C52F}" srcOrd="1" destOrd="0" presId="urn:microsoft.com/office/officeart/2005/8/layout/lProcess2"/>
    <dgm:cxn modelId="{AEFD02F2-671E-479D-9758-A083F7FC21D5}" type="presOf" srcId="{3D2B8ACD-AE0C-455E-9825-1359B17BD0E0}" destId="{5F9F4AFD-7945-41AF-8281-A7447CB7D513}" srcOrd="1" destOrd="0" presId="urn:microsoft.com/office/officeart/2005/8/layout/lProcess2"/>
    <dgm:cxn modelId="{0A7E21FD-24A6-46B2-9927-D86019E79773}" type="presOf" srcId="{58656066-2450-426B-AD68-5DF20AE87B92}" destId="{6F1A2F80-7F1A-49E0-98A5-E21DB5636454}" srcOrd="0" destOrd="0" presId="urn:microsoft.com/office/officeart/2005/8/layout/lProcess2"/>
    <dgm:cxn modelId="{2FCD23FF-BA94-44BB-87A5-B31812C671F5}" srcId="{3D2B8ACD-AE0C-455E-9825-1359B17BD0E0}" destId="{ED9A2E3F-18DF-42CA-B3A3-9B6D9B4891A3}" srcOrd="0" destOrd="0" parTransId="{77D77DA0-3CBE-439F-9F86-1ED799933285}" sibTransId="{47B1ADAA-C682-47BC-835D-EF66B7D51D55}"/>
    <dgm:cxn modelId="{A91B06D5-DF8E-4F66-85DC-B443CD4D9AC8}" type="presParOf" srcId="{6F1A2F80-7F1A-49E0-98A5-E21DB5636454}" destId="{48B1BACF-7C12-4905-87E7-2D1045DD6A6E}" srcOrd="0" destOrd="0" presId="urn:microsoft.com/office/officeart/2005/8/layout/lProcess2"/>
    <dgm:cxn modelId="{9FDC6F11-8F77-4277-9A61-B71DC6584599}" type="presParOf" srcId="{48B1BACF-7C12-4905-87E7-2D1045DD6A6E}" destId="{4CB94644-48EE-4172-9BC6-BA3686C61004}" srcOrd="0" destOrd="0" presId="urn:microsoft.com/office/officeart/2005/8/layout/lProcess2"/>
    <dgm:cxn modelId="{4E1F64B8-B075-4435-B2E6-2F9061FC6C61}" type="presParOf" srcId="{48B1BACF-7C12-4905-87E7-2D1045DD6A6E}" destId="{101F8F0F-F23D-4D44-BBB2-49F07F78C52F}" srcOrd="1" destOrd="0" presId="urn:microsoft.com/office/officeart/2005/8/layout/lProcess2"/>
    <dgm:cxn modelId="{E93B14B6-7846-46E5-AE7E-542B8E3D6083}" type="presParOf" srcId="{48B1BACF-7C12-4905-87E7-2D1045DD6A6E}" destId="{37CF17C9-7C5E-4C34-AEC1-450250A7AC3F}" srcOrd="2" destOrd="0" presId="urn:microsoft.com/office/officeart/2005/8/layout/lProcess2"/>
    <dgm:cxn modelId="{3986E1D0-E887-4D72-8AAA-2CE2663B08B0}" type="presParOf" srcId="{37CF17C9-7C5E-4C34-AEC1-450250A7AC3F}" destId="{0D348CAE-67F5-4C78-8821-9B8842740F74}" srcOrd="0" destOrd="0" presId="urn:microsoft.com/office/officeart/2005/8/layout/lProcess2"/>
    <dgm:cxn modelId="{2F3E5B9E-BCE3-4111-BCB4-EA4E859AD9ED}" type="presParOf" srcId="{0D348CAE-67F5-4C78-8821-9B8842740F74}" destId="{0EFCF25F-3145-4E09-A7A4-2584C2D5CDFE}" srcOrd="0" destOrd="0" presId="urn:microsoft.com/office/officeart/2005/8/layout/lProcess2"/>
    <dgm:cxn modelId="{2C94ED65-8A77-4518-A58A-424BC307F3DD}" type="presParOf" srcId="{0D348CAE-67F5-4C78-8821-9B8842740F74}" destId="{79A94CD8-72E4-4ECB-9E70-6E97B4323224}" srcOrd="1" destOrd="0" presId="urn:microsoft.com/office/officeart/2005/8/layout/lProcess2"/>
    <dgm:cxn modelId="{9503B71E-C99C-4E32-A8FB-19C80A0FB35D}" type="presParOf" srcId="{0D348CAE-67F5-4C78-8821-9B8842740F74}" destId="{C19B5025-803B-4C9B-99DC-BF5502C754C0}" srcOrd="2" destOrd="0" presId="urn:microsoft.com/office/officeart/2005/8/layout/lProcess2"/>
    <dgm:cxn modelId="{429E8020-0B39-4A20-B3CD-5B6A7561E20D}" type="presParOf" srcId="{6F1A2F80-7F1A-49E0-98A5-E21DB5636454}" destId="{F4EADE9A-9232-442C-9A9A-5F40451A159C}" srcOrd="1" destOrd="0" presId="urn:microsoft.com/office/officeart/2005/8/layout/lProcess2"/>
    <dgm:cxn modelId="{EF675749-4155-4EA9-91BE-7681C167382E}" type="presParOf" srcId="{6F1A2F80-7F1A-49E0-98A5-E21DB5636454}" destId="{88808E54-AC5F-4A72-BBF7-754484A3A3E4}" srcOrd="2" destOrd="0" presId="urn:microsoft.com/office/officeart/2005/8/layout/lProcess2"/>
    <dgm:cxn modelId="{E9B9805E-5FA6-4F46-8173-3C7036D8A132}" type="presParOf" srcId="{88808E54-AC5F-4A72-BBF7-754484A3A3E4}" destId="{88768DCD-BD1D-4FFB-91BC-260C1B0CD3F8}" srcOrd="0" destOrd="0" presId="urn:microsoft.com/office/officeart/2005/8/layout/lProcess2"/>
    <dgm:cxn modelId="{1466AF34-CB76-4F26-A2D0-DC4879435316}" type="presParOf" srcId="{88808E54-AC5F-4A72-BBF7-754484A3A3E4}" destId="{5F9F4AFD-7945-41AF-8281-A7447CB7D513}" srcOrd="1" destOrd="0" presId="urn:microsoft.com/office/officeart/2005/8/layout/lProcess2"/>
    <dgm:cxn modelId="{3299B0A1-E47F-4426-A02A-42F7F3B1960F}" type="presParOf" srcId="{88808E54-AC5F-4A72-BBF7-754484A3A3E4}" destId="{926EEA6F-ED5C-43F6-8B1B-C0232717EDA9}" srcOrd="2" destOrd="0" presId="urn:microsoft.com/office/officeart/2005/8/layout/lProcess2"/>
    <dgm:cxn modelId="{4AB81FC3-1849-4B18-9197-6A3BF11DE5AC}" type="presParOf" srcId="{926EEA6F-ED5C-43F6-8B1B-C0232717EDA9}" destId="{5D8EC7BB-FC3E-4D20-8CE8-697A98F335E9}" srcOrd="0" destOrd="0" presId="urn:microsoft.com/office/officeart/2005/8/layout/lProcess2"/>
    <dgm:cxn modelId="{7B8EBC4E-904A-4D81-AC31-A98CD63D9F00}" type="presParOf" srcId="{5D8EC7BB-FC3E-4D20-8CE8-697A98F335E9}" destId="{9B320F07-B76F-40C3-90B8-D728C863EF89}" srcOrd="0" destOrd="0" presId="urn:microsoft.com/office/officeart/2005/8/layout/lProcess2"/>
    <dgm:cxn modelId="{0B9CA47B-F3FB-4762-BE06-BC3C97F37308}" type="presParOf" srcId="{5D8EC7BB-FC3E-4D20-8CE8-697A98F335E9}" destId="{D8DC4181-5C7B-407D-B0BB-71F45CA13F62}" srcOrd="1" destOrd="0" presId="urn:microsoft.com/office/officeart/2005/8/layout/lProcess2"/>
    <dgm:cxn modelId="{B320E163-0AF0-48DF-9612-F2143355EB5F}" type="presParOf" srcId="{5D8EC7BB-FC3E-4D20-8CE8-697A98F335E9}" destId="{37B51210-1185-409A-AA2D-2F941C8959E2}" srcOrd="2" destOrd="0" presId="urn:microsoft.com/office/officeart/2005/8/layout/lProcess2"/>
    <dgm:cxn modelId="{8C078E97-8484-4655-9253-0598862A64F4}" type="presParOf" srcId="{6F1A2F80-7F1A-49E0-98A5-E21DB5636454}" destId="{6371B023-2488-414F-B8DD-D6E916FA488A}" srcOrd="3" destOrd="0" presId="urn:microsoft.com/office/officeart/2005/8/layout/lProcess2"/>
    <dgm:cxn modelId="{F3EBD8DC-1F53-4B07-A9F3-2F34A8814FEB}" type="presParOf" srcId="{6F1A2F80-7F1A-49E0-98A5-E21DB5636454}" destId="{6A872FD7-09D1-43E6-BC46-66168AB0F7E4}" srcOrd="4" destOrd="0" presId="urn:microsoft.com/office/officeart/2005/8/layout/lProcess2"/>
    <dgm:cxn modelId="{4B3CDE76-C45E-403D-88CA-7E64408AEB77}" type="presParOf" srcId="{6A872FD7-09D1-43E6-BC46-66168AB0F7E4}" destId="{E2BA705C-24EE-4235-9165-03B63674E091}" srcOrd="0" destOrd="0" presId="urn:microsoft.com/office/officeart/2005/8/layout/lProcess2"/>
    <dgm:cxn modelId="{604938FD-76B2-4AF0-9451-C1CA6EA5944E}" type="presParOf" srcId="{6A872FD7-09D1-43E6-BC46-66168AB0F7E4}" destId="{C42D7D06-1E42-48F1-8DDC-685C89FA2AA7}" srcOrd="1" destOrd="0" presId="urn:microsoft.com/office/officeart/2005/8/layout/lProcess2"/>
    <dgm:cxn modelId="{5D86FDA1-C1FA-4DFA-9324-1217B5155553}" type="presParOf" srcId="{6A872FD7-09D1-43E6-BC46-66168AB0F7E4}" destId="{DAE19C7F-64AB-48BB-9F09-4D431DABB9B2}" srcOrd="2" destOrd="0" presId="urn:microsoft.com/office/officeart/2005/8/layout/lProcess2"/>
    <dgm:cxn modelId="{6C1894B3-7858-4F70-ACF3-6DAD9B4A25F4}" type="presParOf" srcId="{DAE19C7F-64AB-48BB-9F09-4D431DABB9B2}" destId="{2FC71974-BC10-47C4-83D2-E7B2887A5221}" srcOrd="0" destOrd="0" presId="urn:microsoft.com/office/officeart/2005/8/layout/lProcess2"/>
    <dgm:cxn modelId="{C4A22CE8-D793-46F0-BE3F-F6AA190FBC94}" type="presParOf" srcId="{2FC71974-BC10-47C4-83D2-E7B2887A5221}" destId="{331AD46E-0644-42FE-A3E4-A36C1D2D421F}" srcOrd="0" destOrd="0" presId="urn:microsoft.com/office/officeart/2005/8/layout/lProcess2"/>
    <dgm:cxn modelId="{023929A2-3290-49F0-A9E2-B79F5F267612}" type="presParOf" srcId="{2FC71974-BC10-47C4-83D2-E7B2887A5221}" destId="{F8DBFE60-56E2-4F5C-BA1B-A7EAB3CF98BD}" srcOrd="1" destOrd="0" presId="urn:microsoft.com/office/officeart/2005/8/layout/lProcess2"/>
    <dgm:cxn modelId="{5B8C10F3-CE29-4134-9D9D-8C5BC4586AF2}" type="presParOf" srcId="{2FC71974-BC10-47C4-83D2-E7B2887A5221}" destId="{01B7FBDC-855A-477D-91B4-870273A7AAD1}"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158B93-667B-4624-9F22-736A2CD07D7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9244EF7-58F1-4A6A-AED7-52BD801C274C}">
      <dgm:prSet phldrT="[Text]"/>
      <dgm:spPr/>
      <dgm:t>
        <a:bodyPr/>
        <a:lstStyle/>
        <a:p>
          <a:r>
            <a:rPr lang="en-US" dirty="0"/>
            <a:t>Action</a:t>
          </a:r>
        </a:p>
      </dgm:t>
    </dgm:pt>
    <dgm:pt modelId="{19213813-4BFC-45F9-913F-FC64C3137B28}" type="parTrans" cxnId="{319CE8C4-5C4D-4D10-891C-4BCD39BD7693}">
      <dgm:prSet/>
      <dgm:spPr/>
      <dgm:t>
        <a:bodyPr/>
        <a:lstStyle/>
        <a:p>
          <a:endParaRPr lang="en-US"/>
        </a:p>
      </dgm:t>
    </dgm:pt>
    <dgm:pt modelId="{CE457FEC-855D-42FF-ACA3-069B663869FF}" type="sibTrans" cxnId="{319CE8C4-5C4D-4D10-891C-4BCD39BD7693}">
      <dgm:prSet/>
      <dgm:spPr/>
      <dgm:t>
        <a:bodyPr/>
        <a:lstStyle/>
        <a:p>
          <a:endParaRPr lang="en-US"/>
        </a:p>
      </dgm:t>
    </dgm:pt>
    <dgm:pt modelId="{1EE1BC54-F8D2-4B37-B07B-63E53612CBA5}">
      <dgm:prSet phldrT="[Text]"/>
      <dgm:spPr/>
      <dgm:t>
        <a:bodyPr/>
        <a:lstStyle/>
        <a:p>
          <a:r>
            <a:rPr lang="en-US" dirty="0"/>
            <a:t>Treated as another distinct valid category</a:t>
          </a:r>
        </a:p>
      </dgm:t>
    </dgm:pt>
    <dgm:pt modelId="{B232B304-E114-4177-9B31-B2530BA93351}" type="parTrans" cxnId="{91BC7E13-4F6D-4391-84FB-E7D4D56A4BF4}">
      <dgm:prSet/>
      <dgm:spPr/>
      <dgm:t>
        <a:bodyPr/>
        <a:lstStyle/>
        <a:p>
          <a:endParaRPr lang="en-US"/>
        </a:p>
      </dgm:t>
    </dgm:pt>
    <dgm:pt modelId="{6F53C523-05C6-485E-8217-D709ADF4D4D6}" type="sibTrans" cxnId="{91BC7E13-4F6D-4391-84FB-E7D4D56A4BF4}">
      <dgm:prSet/>
      <dgm:spPr/>
      <dgm:t>
        <a:bodyPr/>
        <a:lstStyle/>
        <a:p>
          <a:endParaRPr lang="en-US"/>
        </a:p>
      </dgm:t>
    </dgm:pt>
    <dgm:pt modelId="{EA555F8B-4656-4552-A393-3A2F0735E6AD}">
      <dgm:prSet phldrT="[Text]"/>
      <dgm:spPr/>
      <dgm:t>
        <a:bodyPr/>
        <a:lstStyle/>
        <a:p>
          <a:r>
            <a:rPr lang="en-US" dirty="0"/>
            <a:t>Merged into other categories (e.g., the mode or the neighboring category).</a:t>
          </a:r>
        </a:p>
      </dgm:t>
    </dgm:pt>
    <dgm:pt modelId="{5DF62458-5B17-400D-A8D8-44B4D54B278E}" type="parTrans" cxnId="{0FB4D137-5BF1-4057-8375-F462AE3F0D59}">
      <dgm:prSet/>
      <dgm:spPr/>
      <dgm:t>
        <a:bodyPr/>
        <a:lstStyle/>
        <a:p>
          <a:endParaRPr lang="en-US"/>
        </a:p>
      </dgm:t>
    </dgm:pt>
    <dgm:pt modelId="{32FF89CA-0D9E-427D-9F96-8F92A107F82E}" type="sibTrans" cxnId="{0FB4D137-5BF1-4057-8375-F462AE3F0D59}">
      <dgm:prSet/>
      <dgm:spPr/>
      <dgm:t>
        <a:bodyPr/>
        <a:lstStyle/>
        <a:p>
          <a:endParaRPr lang="en-US"/>
        </a:p>
      </dgm:t>
    </dgm:pt>
    <dgm:pt modelId="{493D3756-B52D-40E7-BE45-29ADF04D80FF}">
      <dgm:prSet phldrT="[Text]"/>
      <dgm:spPr/>
      <dgm:t>
        <a:bodyPr/>
        <a:lstStyle/>
        <a:p>
          <a:r>
            <a:rPr lang="en-US" dirty="0"/>
            <a:t>Advantage</a:t>
          </a:r>
        </a:p>
      </dgm:t>
    </dgm:pt>
    <dgm:pt modelId="{3B8E37C9-4095-4F9E-B38D-A0F85C2F2B84}" type="parTrans" cxnId="{A0DB70A4-B02B-4AA8-97B9-FF81E30C3084}">
      <dgm:prSet/>
      <dgm:spPr/>
      <dgm:t>
        <a:bodyPr/>
        <a:lstStyle/>
        <a:p>
          <a:endParaRPr lang="en-US"/>
        </a:p>
      </dgm:t>
    </dgm:pt>
    <dgm:pt modelId="{050F3FA1-AD04-44D2-A214-3231A3BC623F}" type="sibTrans" cxnId="{A0DB70A4-B02B-4AA8-97B9-FF81E30C3084}">
      <dgm:prSet/>
      <dgm:spPr/>
      <dgm:t>
        <a:bodyPr/>
        <a:lstStyle/>
        <a:p>
          <a:endParaRPr lang="en-US"/>
        </a:p>
      </dgm:t>
    </dgm:pt>
    <dgm:pt modelId="{91E79295-9087-409C-885F-57E686388F5F}">
      <dgm:prSet phldrT="[Text]"/>
      <dgm:spPr/>
      <dgm:t>
        <a:bodyPr/>
        <a:lstStyle/>
        <a:p>
          <a:r>
            <a:rPr lang="en-US" dirty="0"/>
            <a:t>The same number of observations is used for each predictor</a:t>
          </a:r>
        </a:p>
      </dgm:t>
    </dgm:pt>
    <dgm:pt modelId="{8F060904-832E-4F8E-B0A4-352B0B37EC33}" type="parTrans" cxnId="{45E81678-730C-41EC-ABF7-1CF8D0395DC6}">
      <dgm:prSet/>
      <dgm:spPr/>
      <dgm:t>
        <a:bodyPr/>
        <a:lstStyle/>
        <a:p>
          <a:endParaRPr lang="en-US"/>
        </a:p>
      </dgm:t>
    </dgm:pt>
    <dgm:pt modelId="{F36843FA-5B4C-44DA-B0D0-6277375CF935}" type="sibTrans" cxnId="{45E81678-730C-41EC-ABF7-1CF8D0395DC6}">
      <dgm:prSet/>
      <dgm:spPr/>
      <dgm:t>
        <a:bodyPr/>
        <a:lstStyle/>
        <a:p>
          <a:endParaRPr lang="en-US"/>
        </a:p>
      </dgm:t>
    </dgm:pt>
    <dgm:pt modelId="{6385C7F7-31B4-4905-B096-1EFB9A484639}">
      <dgm:prSet phldrT="[Text]"/>
      <dgm:spPr/>
      <dgm:t>
        <a:bodyPr/>
        <a:lstStyle/>
        <a:p>
          <a:r>
            <a:rPr lang="en-US" dirty="0"/>
            <a:t>The presence of missing values in a predictor may associate with target values</a:t>
          </a:r>
        </a:p>
      </dgm:t>
    </dgm:pt>
    <dgm:pt modelId="{9D032CE4-1B81-4525-A5A9-28E959654054}" type="parTrans" cxnId="{311F16D1-F703-4D33-B3B1-B15F3E3564E9}">
      <dgm:prSet/>
      <dgm:spPr/>
      <dgm:t>
        <a:bodyPr/>
        <a:lstStyle/>
        <a:p>
          <a:endParaRPr lang="en-US"/>
        </a:p>
      </dgm:t>
    </dgm:pt>
    <dgm:pt modelId="{E68400E6-76F2-4A2B-97B9-213F0E4D2DF4}" type="sibTrans" cxnId="{311F16D1-F703-4D33-B3B1-B15F3E3564E9}">
      <dgm:prSet/>
      <dgm:spPr/>
      <dgm:t>
        <a:bodyPr/>
        <a:lstStyle/>
        <a:p>
          <a:endParaRPr lang="en-US"/>
        </a:p>
      </dgm:t>
    </dgm:pt>
    <dgm:pt modelId="{E29F124C-7AE2-42A7-83C2-521BB020F2DA}" type="pres">
      <dgm:prSet presAssocID="{3E158B93-667B-4624-9F22-736A2CD07D77}" presName="theList" presStyleCnt="0">
        <dgm:presLayoutVars>
          <dgm:dir/>
          <dgm:animLvl val="lvl"/>
          <dgm:resizeHandles val="exact"/>
        </dgm:presLayoutVars>
      </dgm:prSet>
      <dgm:spPr/>
    </dgm:pt>
    <dgm:pt modelId="{4D99C3FF-041D-4FBB-A363-6D5EB26807A0}" type="pres">
      <dgm:prSet presAssocID="{79244EF7-58F1-4A6A-AED7-52BD801C274C}" presName="compNode" presStyleCnt="0"/>
      <dgm:spPr/>
    </dgm:pt>
    <dgm:pt modelId="{6B1BCFE8-4DB8-46A6-9EC2-CB142A845C84}" type="pres">
      <dgm:prSet presAssocID="{79244EF7-58F1-4A6A-AED7-52BD801C274C}" presName="aNode" presStyleLbl="bgShp" presStyleIdx="0" presStyleCnt="2"/>
      <dgm:spPr/>
    </dgm:pt>
    <dgm:pt modelId="{08375C4F-7519-4B1F-84C4-5D659573220D}" type="pres">
      <dgm:prSet presAssocID="{79244EF7-58F1-4A6A-AED7-52BD801C274C}" presName="textNode" presStyleLbl="bgShp" presStyleIdx="0" presStyleCnt="2"/>
      <dgm:spPr/>
    </dgm:pt>
    <dgm:pt modelId="{0465B82C-EA61-44E8-A231-3944E9B72792}" type="pres">
      <dgm:prSet presAssocID="{79244EF7-58F1-4A6A-AED7-52BD801C274C}" presName="compChildNode" presStyleCnt="0"/>
      <dgm:spPr/>
    </dgm:pt>
    <dgm:pt modelId="{FD8892F7-A854-4076-A82D-A4B65B195746}" type="pres">
      <dgm:prSet presAssocID="{79244EF7-58F1-4A6A-AED7-52BD801C274C}" presName="theInnerList" presStyleCnt="0"/>
      <dgm:spPr/>
    </dgm:pt>
    <dgm:pt modelId="{01F09B31-241C-480E-921F-EC9B06869B5F}" type="pres">
      <dgm:prSet presAssocID="{1EE1BC54-F8D2-4B37-B07B-63E53612CBA5}" presName="childNode" presStyleLbl="node1" presStyleIdx="0" presStyleCnt="4">
        <dgm:presLayoutVars>
          <dgm:bulletEnabled val="1"/>
        </dgm:presLayoutVars>
      </dgm:prSet>
      <dgm:spPr/>
    </dgm:pt>
    <dgm:pt modelId="{6AF0B055-5BA0-4729-B05B-8D0A292F88BD}" type="pres">
      <dgm:prSet presAssocID="{1EE1BC54-F8D2-4B37-B07B-63E53612CBA5}" presName="aSpace2" presStyleCnt="0"/>
      <dgm:spPr/>
    </dgm:pt>
    <dgm:pt modelId="{182D09F0-63B3-4C36-97FB-97894BFECA4A}" type="pres">
      <dgm:prSet presAssocID="{EA555F8B-4656-4552-A393-3A2F0735E6AD}" presName="childNode" presStyleLbl="node1" presStyleIdx="1" presStyleCnt="4">
        <dgm:presLayoutVars>
          <dgm:bulletEnabled val="1"/>
        </dgm:presLayoutVars>
      </dgm:prSet>
      <dgm:spPr/>
    </dgm:pt>
    <dgm:pt modelId="{D9389F1E-EE39-473D-A851-EFD566BAC2E1}" type="pres">
      <dgm:prSet presAssocID="{79244EF7-58F1-4A6A-AED7-52BD801C274C}" presName="aSpace" presStyleCnt="0"/>
      <dgm:spPr/>
    </dgm:pt>
    <dgm:pt modelId="{16031498-F6BC-400C-AB23-AC0B540BDA2C}" type="pres">
      <dgm:prSet presAssocID="{493D3756-B52D-40E7-BE45-29ADF04D80FF}" presName="compNode" presStyleCnt="0"/>
      <dgm:spPr/>
    </dgm:pt>
    <dgm:pt modelId="{B67FFA0C-F30E-499B-A903-FD54540A74D1}" type="pres">
      <dgm:prSet presAssocID="{493D3756-B52D-40E7-BE45-29ADF04D80FF}" presName="aNode" presStyleLbl="bgShp" presStyleIdx="1" presStyleCnt="2"/>
      <dgm:spPr/>
    </dgm:pt>
    <dgm:pt modelId="{F957A284-EC73-4D86-AEA4-81FCC0D263C3}" type="pres">
      <dgm:prSet presAssocID="{493D3756-B52D-40E7-BE45-29ADF04D80FF}" presName="textNode" presStyleLbl="bgShp" presStyleIdx="1" presStyleCnt="2"/>
      <dgm:spPr/>
    </dgm:pt>
    <dgm:pt modelId="{D4D0685A-4272-45E3-91C7-E6459CD9B085}" type="pres">
      <dgm:prSet presAssocID="{493D3756-B52D-40E7-BE45-29ADF04D80FF}" presName="compChildNode" presStyleCnt="0"/>
      <dgm:spPr/>
    </dgm:pt>
    <dgm:pt modelId="{270DB09D-92F1-427A-AD1D-6F95804467E9}" type="pres">
      <dgm:prSet presAssocID="{493D3756-B52D-40E7-BE45-29ADF04D80FF}" presName="theInnerList" presStyleCnt="0"/>
      <dgm:spPr/>
    </dgm:pt>
    <dgm:pt modelId="{3B495870-2A87-4CFA-A737-C85F8EF9068C}" type="pres">
      <dgm:prSet presAssocID="{91E79295-9087-409C-885F-57E686388F5F}" presName="childNode" presStyleLbl="node1" presStyleIdx="2" presStyleCnt="4">
        <dgm:presLayoutVars>
          <dgm:bulletEnabled val="1"/>
        </dgm:presLayoutVars>
      </dgm:prSet>
      <dgm:spPr/>
    </dgm:pt>
    <dgm:pt modelId="{CF79EEB0-780C-4B59-978D-1DA96E911A6D}" type="pres">
      <dgm:prSet presAssocID="{91E79295-9087-409C-885F-57E686388F5F}" presName="aSpace2" presStyleCnt="0"/>
      <dgm:spPr/>
    </dgm:pt>
    <dgm:pt modelId="{F7CE6318-ABEB-4ED7-A452-5760AA9073DE}" type="pres">
      <dgm:prSet presAssocID="{6385C7F7-31B4-4905-B096-1EFB9A484639}" presName="childNode" presStyleLbl="node1" presStyleIdx="3" presStyleCnt="4">
        <dgm:presLayoutVars>
          <dgm:bulletEnabled val="1"/>
        </dgm:presLayoutVars>
      </dgm:prSet>
      <dgm:spPr/>
    </dgm:pt>
  </dgm:ptLst>
  <dgm:cxnLst>
    <dgm:cxn modelId="{F59FA00A-B1C5-4027-8DCC-53EC268C678C}" type="presOf" srcId="{1EE1BC54-F8D2-4B37-B07B-63E53612CBA5}" destId="{01F09B31-241C-480E-921F-EC9B06869B5F}" srcOrd="0" destOrd="0" presId="urn:microsoft.com/office/officeart/2005/8/layout/lProcess2"/>
    <dgm:cxn modelId="{B8B58D0E-881C-45CE-B497-713B69CD1C05}" type="presOf" srcId="{493D3756-B52D-40E7-BE45-29ADF04D80FF}" destId="{B67FFA0C-F30E-499B-A903-FD54540A74D1}" srcOrd="0" destOrd="0" presId="urn:microsoft.com/office/officeart/2005/8/layout/lProcess2"/>
    <dgm:cxn modelId="{91BC7E13-4F6D-4391-84FB-E7D4D56A4BF4}" srcId="{79244EF7-58F1-4A6A-AED7-52BD801C274C}" destId="{1EE1BC54-F8D2-4B37-B07B-63E53612CBA5}" srcOrd="0" destOrd="0" parTransId="{B232B304-E114-4177-9B31-B2530BA93351}" sibTransId="{6F53C523-05C6-485E-8217-D709ADF4D4D6}"/>
    <dgm:cxn modelId="{B6645F24-EBF1-4CCF-810E-F9D38BC0B165}" type="presOf" srcId="{3E158B93-667B-4624-9F22-736A2CD07D77}" destId="{E29F124C-7AE2-42A7-83C2-521BB020F2DA}" srcOrd="0" destOrd="0" presId="urn:microsoft.com/office/officeart/2005/8/layout/lProcess2"/>
    <dgm:cxn modelId="{0FB4D137-5BF1-4057-8375-F462AE3F0D59}" srcId="{79244EF7-58F1-4A6A-AED7-52BD801C274C}" destId="{EA555F8B-4656-4552-A393-3A2F0735E6AD}" srcOrd="1" destOrd="0" parTransId="{5DF62458-5B17-400D-A8D8-44B4D54B278E}" sibTransId="{32FF89CA-0D9E-427D-9F96-8F92A107F82E}"/>
    <dgm:cxn modelId="{A330805B-6136-40C6-8FF9-A57B1182077C}" type="presOf" srcId="{91E79295-9087-409C-885F-57E686388F5F}" destId="{3B495870-2A87-4CFA-A737-C85F8EF9068C}" srcOrd="0" destOrd="0" presId="urn:microsoft.com/office/officeart/2005/8/layout/lProcess2"/>
    <dgm:cxn modelId="{E7C0C666-B820-42A3-9087-2A6E5C01FA9E}" type="presOf" srcId="{EA555F8B-4656-4552-A393-3A2F0735E6AD}" destId="{182D09F0-63B3-4C36-97FB-97894BFECA4A}" srcOrd="0" destOrd="0" presId="urn:microsoft.com/office/officeart/2005/8/layout/lProcess2"/>
    <dgm:cxn modelId="{D220834D-0492-4A23-ADBD-1DBA64406C5E}" type="presOf" srcId="{6385C7F7-31B4-4905-B096-1EFB9A484639}" destId="{F7CE6318-ABEB-4ED7-A452-5760AA9073DE}" srcOrd="0" destOrd="0" presId="urn:microsoft.com/office/officeart/2005/8/layout/lProcess2"/>
    <dgm:cxn modelId="{E7B1AA4F-EFA9-4E70-BDBF-E578D57B491D}" type="presOf" srcId="{79244EF7-58F1-4A6A-AED7-52BD801C274C}" destId="{08375C4F-7519-4B1F-84C4-5D659573220D}" srcOrd="1" destOrd="0" presId="urn:microsoft.com/office/officeart/2005/8/layout/lProcess2"/>
    <dgm:cxn modelId="{11722F52-C0DC-41C1-81D8-124C39F65896}" type="presOf" srcId="{79244EF7-58F1-4A6A-AED7-52BD801C274C}" destId="{6B1BCFE8-4DB8-46A6-9EC2-CB142A845C84}" srcOrd="0" destOrd="0" presId="urn:microsoft.com/office/officeart/2005/8/layout/lProcess2"/>
    <dgm:cxn modelId="{45E81678-730C-41EC-ABF7-1CF8D0395DC6}" srcId="{493D3756-B52D-40E7-BE45-29ADF04D80FF}" destId="{91E79295-9087-409C-885F-57E686388F5F}" srcOrd="0" destOrd="0" parTransId="{8F060904-832E-4F8E-B0A4-352B0B37EC33}" sibTransId="{F36843FA-5B4C-44DA-B0D0-6277375CF935}"/>
    <dgm:cxn modelId="{A0DB70A4-B02B-4AA8-97B9-FF81E30C3084}" srcId="{3E158B93-667B-4624-9F22-736A2CD07D77}" destId="{493D3756-B52D-40E7-BE45-29ADF04D80FF}" srcOrd="1" destOrd="0" parTransId="{3B8E37C9-4095-4F9E-B38D-A0F85C2F2B84}" sibTransId="{050F3FA1-AD04-44D2-A214-3231A3BC623F}"/>
    <dgm:cxn modelId="{4630FBA6-A47B-4C9F-B5EE-B30AD5D40DB2}" type="presOf" srcId="{493D3756-B52D-40E7-BE45-29ADF04D80FF}" destId="{F957A284-EC73-4D86-AEA4-81FCC0D263C3}" srcOrd="1" destOrd="0" presId="urn:microsoft.com/office/officeart/2005/8/layout/lProcess2"/>
    <dgm:cxn modelId="{319CE8C4-5C4D-4D10-891C-4BCD39BD7693}" srcId="{3E158B93-667B-4624-9F22-736A2CD07D77}" destId="{79244EF7-58F1-4A6A-AED7-52BD801C274C}" srcOrd="0" destOrd="0" parTransId="{19213813-4BFC-45F9-913F-FC64C3137B28}" sibTransId="{CE457FEC-855D-42FF-ACA3-069B663869FF}"/>
    <dgm:cxn modelId="{311F16D1-F703-4D33-B3B1-B15F3E3564E9}" srcId="{493D3756-B52D-40E7-BE45-29ADF04D80FF}" destId="{6385C7F7-31B4-4905-B096-1EFB9A484639}" srcOrd="1" destOrd="0" parTransId="{9D032CE4-1B81-4525-A5A9-28E959654054}" sibTransId="{E68400E6-76F2-4A2B-97B9-213F0E4D2DF4}"/>
    <dgm:cxn modelId="{C0678A0A-B387-4FE9-B55F-66BD446F53C7}" type="presParOf" srcId="{E29F124C-7AE2-42A7-83C2-521BB020F2DA}" destId="{4D99C3FF-041D-4FBB-A363-6D5EB26807A0}" srcOrd="0" destOrd="0" presId="urn:microsoft.com/office/officeart/2005/8/layout/lProcess2"/>
    <dgm:cxn modelId="{A62E8C22-A2EE-4034-B002-083CFB2CCC58}" type="presParOf" srcId="{4D99C3FF-041D-4FBB-A363-6D5EB26807A0}" destId="{6B1BCFE8-4DB8-46A6-9EC2-CB142A845C84}" srcOrd="0" destOrd="0" presId="urn:microsoft.com/office/officeart/2005/8/layout/lProcess2"/>
    <dgm:cxn modelId="{29406FFA-3655-42EE-94E3-C46C029F8F8D}" type="presParOf" srcId="{4D99C3FF-041D-4FBB-A363-6D5EB26807A0}" destId="{08375C4F-7519-4B1F-84C4-5D659573220D}" srcOrd="1" destOrd="0" presId="urn:microsoft.com/office/officeart/2005/8/layout/lProcess2"/>
    <dgm:cxn modelId="{56D354D1-4F62-4317-B3C0-4DE5EB8FA62D}" type="presParOf" srcId="{4D99C3FF-041D-4FBB-A363-6D5EB26807A0}" destId="{0465B82C-EA61-44E8-A231-3944E9B72792}" srcOrd="2" destOrd="0" presId="urn:microsoft.com/office/officeart/2005/8/layout/lProcess2"/>
    <dgm:cxn modelId="{46614052-8914-4A9B-9A45-19A7C4CCF030}" type="presParOf" srcId="{0465B82C-EA61-44E8-A231-3944E9B72792}" destId="{FD8892F7-A854-4076-A82D-A4B65B195746}" srcOrd="0" destOrd="0" presId="urn:microsoft.com/office/officeart/2005/8/layout/lProcess2"/>
    <dgm:cxn modelId="{CA020D89-FC88-4EDF-B14F-8103D2654208}" type="presParOf" srcId="{FD8892F7-A854-4076-A82D-A4B65B195746}" destId="{01F09B31-241C-480E-921F-EC9B06869B5F}" srcOrd="0" destOrd="0" presId="urn:microsoft.com/office/officeart/2005/8/layout/lProcess2"/>
    <dgm:cxn modelId="{ABDC8939-7C27-4ECF-9BAF-BA4071DCB86D}" type="presParOf" srcId="{FD8892F7-A854-4076-A82D-A4B65B195746}" destId="{6AF0B055-5BA0-4729-B05B-8D0A292F88BD}" srcOrd="1" destOrd="0" presId="urn:microsoft.com/office/officeart/2005/8/layout/lProcess2"/>
    <dgm:cxn modelId="{09F27253-4BEA-4A58-A504-FACE8142D4D8}" type="presParOf" srcId="{FD8892F7-A854-4076-A82D-A4B65B195746}" destId="{182D09F0-63B3-4C36-97FB-97894BFECA4A}" srcOrd="2" destOrd="0" presId="urn:microsoft.com/office/officeart/2005/8/layout/lProcess2"/>
    <dgm:cxn modelId="{493FDA6F-44CC-45A6-AF4E-F9C61EFA5ED5}" type="presParOf" srcId="{E29F124C-7AE2-42A7-83C2-521BB020F2DA}" destId="{D9389F1E-EE39-473D-A851-EFD566BAC2E1}" srcOrd="1" destOrd="0" presId="urn:microsoft.com/office/officeart/2005/8/layout/lProcess2"/>
    <dgm:cxn modelId="{1507C14B-BC22-4CAF-AFA2-4A41C3B85A7F}" type="presParOf" srcId="{E29F124C-7AE2-42A7-83C2-521BB020F2DA}" destId="{16031498-F6BC-400C-AB23-AC0B540BDA2C}" srcOrd="2" destOrd="0" presId="urn:microsoft.com/office/officeart/2005/8/layout/lProcess2"/>
    <dgm:cxn modelId="{AB58C1B8-74E2-472A-B2D3-A4104C384C01}" type="presParOf" srcId="{16031498-F6BC-400C-AB23-AC0B540BDA2C}" destId="{B67FFA0C-F30E-499B-A903-FD54540A74D1}" srcOrd="0" destOrd="0" presId="urn:microsoft.com/office/officeart/2005/8/layout/lProcess2"/>
    <dgm:cxn modelId="{9F2A55C9-614C-4412-ABE6-7769C0674859}" type="presParOf" srcId="{16031498-F6BC-400C-AB23-AC0B540BDA2C}" destId="{F957A284-EC73-4D86-AEA4-81FCC0D263C3}" srcOrd="1" destOrd="0" presId="urn:microsoft.com/office/officeart/2005/8/layout/lProcess2"/>
    <dgm:cxn modelId="{8E8338CD-0EED-4BF0-A3B7-E9F553B1CCB0}" type="presParOf" srcId="{16031498-F6BC-400C-AB23-AC0B540BDA2C}" destId="{D4D0685A-4272-45E3-91C7-E6459CD9B085}" srcOrd="2" destOrd="0" presId="urn:microsoft.com/office/officeart/2005/8/layout/lProcess2"/>
    <dgm:cxn modelId="{F336526F-0ECA-42F6-8A0F-7A4175D59008}" type="presParOf" srcId="{D4D0685A-4272-45E3-91C7-E6459CD9B085}" destId="{270DB09D-92F1-427A-AD1D-6F95804467E9}" srcOrd="0" destOrd="0" presId="urn:microsoft.com/office/officeart/2005/8/layout/lProcess2"/>
    <dgm:cxn modelId="{0F3C6B7D-9750-42F4-AAE3-0099B1939950}" type="presParOf" srcId="{270DB09D-92F1-427A-AD1D-6F95804467E9}" destId="{3B495870-2A87-4CFA-A737-C85F8EF9068C}" srcOrd="0" destOrd="0" presId="urn:microsoft.com/office/officeart/2005/8/layout/lProcess2"/>
    <dgm:cxn modelId="{0152C953-D2CC-42B3-AB20-D31ECAB28C64}" type="presParOf" srcId="{270DB09D-92F1-427A-AD1D-6F95804467E9}" destId="{CF79EEB0-780C-4B59-978D-1DA96E911A6D}" srcOrd="1" destOrd="0" presId="urn:microsoft.com/office/officeart/2005/8/layout/lProcess2"/>
    <dgm:cxn modelId="{A6BA346A-9FD2-4BFB-B791-B25753194B6A}" type="presParOf" srcId="{270DB09D-92F1-427A-AD1D-6F95804467E9}" destId="{F7CE6318-ABEB-4ED7-A452-5760AA9073DE}"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BAE48-B4E4-468A-84E1-7DD210DC451C}">
      <dsp:nvSpPr>
        <dsp:cNvPr id="0" name=""/>
        <dsp:cNvSpPr/>
      </dsp:nvSpPr>
      <dsp:spPr>
        <a:xfrm>
          <a:off x="2918280" y="2135"/>
          <a:ext cx="5029197" cy="130542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Motivation</a:t>
          </a:r>
        </a:p>
      </dsp:txBody>
      <dsp:txXfrm>
        <a:off x="2918280" y="2135"/>
        <a:ext cx="5029197" cy="1305425"/>
      </dsp:txXfrm>
    </dsp:sp>
    <dsp:sp modelId="{FAFDD702-DB39-4E63-9D41-AE797FC41523}">
      <dsp:nvSpPr>
        <dsp:cNvPr id="0" name=""/>
        <dsp:cNvSpPr/>
      </dsp:nvSpPr>
      <dsp:spPr>
        <a:xfrm>
          <a:off x="1667882" y="20802"/>
          <a:ext cx="1292371" cy="1305425"/>
        </a:xfrm>
        <a:prstGeom prst="rect">
          <a:avLst/>
        </a:prstGeom>
        <a:blipFill rotWithShape="1">
          <a:blip xmlns:r="http://schemas.openxmlformats.org/officeDocument/2006/relationships" r:embed="rId1"/>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BD072-7694-4463-9D64-FD2DB5E598D9}">
      <dsp:nvSpPr>
        <dsp:cNvPr id="0" name=""/>
        <dsp:cNvSpPr/>
      </dsp:nvSpPr>
      <dsp:spPr>
        <a:xfrm>
          <a:off x="1644392" y="1557223"/>
          <a:ext cx="5029197" cy="130542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t>CART Algorithm</a:t>
          </a:r>
        </a:p>
      </dsp:txBody>
      <dsp:txXfrm>
        <a:off x="1644392" y="1557223"/>
        <a:ext cx="5029197" cy="1305425"/>
      </dsp:txXfrm>
    </dsp:sp>
    <dsp:sp modelId="{FDEDCEB3-B7CB-4C07-9161-4945887861EE}">
      <dsp:nvSpPr>
        <dsp:cNvPr id="0" name=""/>
        <dsp:cNvSpPr/>
      </dsp:nvSpPr>
      <dsp:spPr>
        <a:xfrm>
          <a:off x="6673768" y="1557223"/>
          <a:ext cx="1292371" cy="1305425"/>
        </a:xfrm>
        <a:prstGeom prst="rect">
          <a:avLst/>
        </a:prstGeom>
        <a:blipFill rotWithShape="1">
          <a:blip xmlns:r="http://schemas.openxmlformats.org/officeDocument/2006/relationships" r:embed="rId2"/>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38B4A-3E5D-4091-90FF-8FCD532B062E}">
      <dsp:nvSpPr>
        <dsp:cNvPr id="0" name=""/>
        <dsp:cNvSpPr/>
      </dsp:nvSpPr>
      <dsp:spPr>
        <a:xfrm>
          <a:off x="2960246" y="3045912"/>
          <a:ext cx="5029197" cy="130542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Profile Cluster</a:t>
          </a:r>
        </a:p>
      </dsp:txBody>
      <dsp:txXfrm>
        <a:off x="2960246" y="3045912"/>
        <a:ext cx="5029197" cy="1305425"/>
      </dsp:txXfrm>
    </dsp:sp>
    <dsp:sp modelId="{828822D5-2BA7-4F10-AB88-DFC74823F625}">
      <dsp:nvSpPr>
        <dsp:cNvPr id="0" name=""/>
        <dsp:cNvSpPr/>
      </dsp:nvSpPr>
      <dsp:spPr>
        <a:xfrm>
          <a:off x="1667882" y="3045912"/>
          <a:ext cx="1292371" cy="1305425"/>
        </a:xfrm>
        <a:prstGeom prst="rect">
          <a:avLst/>
        </a:prstGeom>
        <a:blipFill rotWithShape="1">
          <a:blip xmlns:r="http://schemas.openxmlformats.org/officeDocument/2006/relationships" r:embed="rId3"/>
          <a:srcRect/>
          <a:stretch>
            <a:fillRect l="-22000" r="-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E18CB-C559-4966-A431-CB10F3B28D12}">
      <dsp:nvSpPr>
        <dsp:cNvPr id="0" name=""/>
        <dsp:cNvSpPr/>
      </dsp:nvSpPr>
      <dsp:spPr>
        <a:xfrm>
          <a:off x="5262" y="0"/>
          <a:ext cx="5062686"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Step</a:t>
          </a:r>
        </a:p>
      </dsp:txBody>
      <dsp:txXfrm>
        <a:off x="5262" y="0"/>
        <a:ext cx="5062686" cy="1305401"/>
      </dsp:txXfrm>
    </dsp:sp>
    <dsp:sp modelId="{03616FC3-2595-4EC1-BDFE-2F2A46D8A23B}">
      <dsp:nvSpPr>
        <dsp:cNvPr id="0" name=""/>
        <dsp:cNvSpPr/>
      </dsp:nvSpPr>
      <dsp:spPr>
        <a:xfrm>
          <a:off x="511531" y="1306676"/>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Cluster the observations </a:t>
          </a:r>
        </a:p>
      </dsp:txBody>
      <dsp:txXfrm>
        <a:off x="549958" y="1345103"/>
        <a:ext cx="3973295" cy="1235133"/>
      </dsp:txXfrm>
    </dsp:sp>
    <dsp:sp modelId="{3D407099-629F-45F9-950D-449A4416C690}">
      <dsp:nvSpPr>
        <dsp:cNvPr id="0" name=""/>
        <dsp:cNvSpPr/>
      </dsp:nvSpPr>
      <dsp:spPr>
        <a:xfrm>
          <a:off x="511531" y="2820508"/>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Build a decision tree, the cluster IDs as the target variable, same input fields as the clustering</a:t>
          </a:r>
        </a:p>
      </dsp:txBody>
      <dsp:txXfrm>
        <a:off x="549958" y="2858935"/>
        <a:ext cx="3973295" cy="1235133"/>
      </dsp:txXfrm>
    </dsp:sp>
    <dsp:sp modelId="{1D69AACC-E1A1-4B46-BACE-D1BABE118941}">
      <dsp:nvSpPr>
        <dsp:cNvPr id="0" name=""/>
        <dsp:cNvSpPr/>
      </dsp:nvSpPr>
      <dsp:spPr>
        <a:xfrm>
          <a:off x="5447650" y="0"/>
          <a:ext cx="5062686"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Goal</a:t>
          </a:r>
        </a:p>
      </dsp:txBody>
      <dsp:txXfrm>
        <a:off x="5447650" y="0"/>
        <a:ext cx="5062686" cy="1305401"/>
      </dsp:txXfrm>
    </dsp:sp>
    <dsp:sp modelId="{9BE45772-B6A3-4262-B631-41F31C79C9AF}">
      <dsp:nvSpPr>
        <dsp:cNvPr id="0" name=""/>
        <dsp:cNvSpPr/>
      </dsp:nvSpPr>
      <dsp:spPr>
        <a:xfrm>
          <a:off x="5953919" y="1306676"/>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Describe the majority of observations in a cluster by a decision tree rule</a:t>
          </a:r>
        </a:p>
      </dsp:txBody>
      <dsp:txXfrm>
        <a:off x="5992346" y="1345103"/>
        <a:ext cx="3973295" cy="1235133"/>
      </dsp:txXfrm>
    </dsp:sp>
    <dsp:sp modelId="{425F91C1-BC3F-42DA-B5EC-993C55DE1673}">
      <dsp:nvSpPr>
        <dsp:cNvPr id="0" name=""/>
        <dsp:cNvSpPr/>
      </dsp:nvSpPr>
      <dsp:spPr>
        <a:xfrm>
          <a:off x="5953919" y="2820508"/>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NOT to re-discover the clusters</a:t>
          </a:r>
        </a:p>
      </dsp:txBody>
      <dsp:txXfrm>
        <a:off x="5992346" y="2858935"/>
        <a:ext cx="3973295" cy="12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55118-1197-46D4-AB37-23F5162E7E84}">
      <dsp:nvSpPr>
        <dsp:cNvPr id="0" name=""/>
        <dsp:cNvSpPr/>
      </dsp:nvSpPr>
      <dsp:spPr>
        <a:xfrm>
          <a:off x="1407367" y="2240007"/>
          <a:ext cx="2151223" cy="1883657"/>
        </a:xfrm>
        <a:prstGeom prst="diamond">
          <a:avLst/>
        </a:prstGeom>
        <a:blipFill rotWithShape="0">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Approval Decision</a:t>
          </a:r>
        </a:p>
      </dsp:txBody>
      <dsp:txXfrm>
        <a:off x="1945173" y="2710921"/>
        <a:ext cx="1075611" cy="941829"/>
      </dsp:txXfrm>
    </dsp:sp>
    <dsp:sp modelId="{78BAA61D-987B-47D8-840B-B7E34EDF7368}">
      <dsp:nvSpPr>
        <dsp:cNvPr id="0" name=""/>
        <dsp:cNvSpPr/>
      </dsp:nvSpPr>
      <dsp:spPr>
        <a:xfrm rot="16200000">
          <a:off x="2166850" y="1923879"/>
          <a:ext cx="632257" cy="0"/>
        </a:xfrm>
        <a:custGeom>
          <a:avLst/>
          <a:gdLst/>
          <a:ahLst/>
          <a:cxnLst/>
          <a:rect l="0" t="0" r="0" b="0"/>
          <a:pathLst>
            <a:path>
              <a:moveTo>
                <a:pt x="0" y="0"/>
              </a:moveTo>
              <a:lnTo>
                <a:pt x="63225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1540B8-D803-4349-9648-7961055FB031}">
      <dsp:nvSpPr>
        <dsp:cNvPr id="0" name=""/>
        <dsp:cNvSpPr/>
      </dsp:nvSpPr>
      <dsp:spPr>
        <a:xfrm>
          <a:off x="1459204" y="177929"/>
          <a:ext cx="2047550" cy="1429821"/>
        </a:xfrm>
        <a:prstGeom prst="flowChartDocument">
          <a:avLst/>
        </a:prstGeom>
        <a:blipFill rotWithShape="0">
          <a:blip xmlns:r="http://schemas.openxmlformats.org/officeDocument/2006/relationships" r:embed="rId2"/>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Loan Application</a:t>
          </a:r>
        </a:p>
      </dsp:txBody>
      <dsp:txXfrm>
        <a:off x="1459204" y="177929"/>
        <a:ext cx="2047550" cy="1146637"/>
      </dsp:txXfrm>
    </dsp:sp>
    <dsp:sp modelId="{580DFBAF-BD6C-4856-B769-B7388703CB2D}">
      <dsp:nvSpPr>
        <dsp:cNvPr id="0" name=""/>
        <dsp:cNvSpPr/>
      </dsp:nvSpPr>
      <dsp:spPr>
        <a:xfrm rot="12918168">
          <a:off x="3422307" y="3900124"/>
          <a:ext cx="150083" cy="0"/>
        </a:xfrm>
        <a:custGeom>
          <a:avLst/>
          <a:gdLst/>
          <a:ahLst/>
          <a:cxnLst/>
          <a:rect l="0" t="0" r="0" b="0"/>
          <a:pathLst>
            <a:path>
              <a:moveTo>
                <a:pt x="0" y="0"/>
              </a:moveTo>
              <a:lnTo>
                <a:pt x="15008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241858-CDB9-436B-8C79-C0A95622D418}">
      <dsp:nvSpPr>
        <dsp:cNvPr id="0" name=""/>
        <dsp:cNvSpPr/>
      </dsp:nvSpPr>
      <dsp:spPr>
        <a:xfrm>
          <a:off x="3436107" y="3589856"/>
          <a:ext cx="1828804" cy="1828804"/>
        </a:xfrm>
        <a:prstGeom prst="ellipse">
          <a:avLst/>
        </a:prstGeom>
        <a:blipFill rotWithShape="0">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endParaRPr lang="en-US" sz="3400" kern="1200" dirty="0"/>
        </a:p>
      </dsp:txBody>
      <dsp:txXfrm>
        <a:off x="3703929" y="3857678"/>
        <a:ext cx="1293160" cy="1293160"/>
      </dsp:txXfrm>
    </dsp:sp>
    <dsp:sp modelId="{E603CF57-5112-47E7-B113-FFD35197AA03}">
      <dsp:nvSpPr>
        <dsp:cNvPr id="0" name=""/>
        <dsp:cNvSpPr/>
      </dsp:nvSpPr>
      <dsp:spPr>
        <a:xfrm rot="19584641">
          <a:off x="1406597" y="3893630"/>
          <a:ext cx="9225" cy="0"/>
        </a:xfrm>
        <a:custGeom>
          <a:avLst/>
          <a:gdLst/>
          <a:ahLst/>
          <a:cxnLst/>
          <a:rect l="0" t="0" r="0" b="0"/>
          <a:pathLst>
            <a:path>
              <a:moveTo>
                <a:pt x="0" y="0"/>
              </a:moveTo>
              <a:lnTo>
                <a:pt x="922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A05F0-009B-4075-9FBB-6DED80D0E97C}">
      <dsp:nvSpPr>
        <dsp:cNvPr id="0" name=""/>
        <dsp:cNvSpPr/>
      </dsp:nvSpPr>
      <dsp:spPr>
        <a:xfrm>
          <a:off x="-413752" y="3583958"/>
          <a:ext cx="1828804" cy="1828804"/>
        </a:xfrm>
        <a:prstGeom prst="ellipse">
          <a:avLst/>
        </a:prstGeom>
        <a:blipFill rotWithShape="0">
          <a:blip xmlns:r="http://schemas.openxmlformats.org/officeDocument/2006/relationships" r:embed="rId4"/>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86360" rIns="86360" bIns="86360" numCol="1" spcCol="1270" anchor="ctr" anchorCtr="0">
          <a:noAutofit/>
        </a:bodyPr>
        <a:lstStyle/>
        <a:p>
          <a:pPr marL="0" lvl="0" indent="0" algn="ctr" defTabSz="1511300">
            <a:lnSpc>
              <a:spcPct val="90000"/>
            </a:lnSpc>
            <a:spcBef>
              <a:spcPct val="0"/>
            </a:spcBef>
            <a:spcAft>
              <a:spcPct val="35000"/>
            </a:spcAft>
            <a:buNone/>
          </a:pPr>
          <a:endParaRPr lang="en-US" sz="3400" kern="1200" dirty="0"/>
        </a:p>
      </dsp:txBody>
      <dsp:txXfrm>
        <a:off x="-145930" y="3851780"/>
        <a:ext cx="1293160" cy="1293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F35CB-9729-4525-8F83-29E6ABDD2971}">
      <dsp:nvSpPr>
        <dsp:cNvPr id="0" name=""/>
        <dsp:cNvSpPr/>
      </dsp:nvSpPr>
      <dsp:spPr>
        <a:xfrm>
          <a:off x="0" y="0"/>
          <a:ext cx="10515600" cy="2071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50000"/>
            </a:lnSpc>
            <a:spcBef>
              <a:spcPct val="0"/>
            </a:spcBef>
            <a:spcAft>
              <a:spcPts val="0"/>
            </a:spcAft>
            <a:buNone/>
          </a:pPr>
          <a:r>
            <a:rPr lang="en-US" sz="2600" kern="1200" dirty="0"/>
            <a:t>Interval: CLAGE, CLNO, DEBTINC, LOAN, MORTDUE, VALUE</a:t>
          </a:r>
        </a:p>
        <a:p>
          <a:pPr marL="0" lvl="0" indent="0" algn="l" defTabSz="1155700">
            <a:lnSpc>
              <a:spcPct val="150000"/>
            </a:lnSpc>
            <a:spcBef>
              <a:spcPct val="0"/>
            </a:spcBef>
            <a:spcAft>
              <a:spcPts val="0"/>
            </a:spcAft>
            <a:buNone/>
          </a:pPr>
          <a:r>
            <a:rPr lang="en-US" sz="2600" kern="1200" dirty="0"/>
            <a:t>Scatterplot – the vertical axis represents the default rates</a:t>
          </a:r>
        </a:p>
      </dsp:txBody>
      <dsp:txXfrm>
        <a:off x="2310275" y="0"/>
        <a:ext cx="8205324" cy="2071559"/>
      </dsp:txXfrm>
    </dsp:sp>
    <dsp:sp modelId="{6A8DE39C-B986-4099-8D93-5E898D71A999}">
      <dsp:nvSpPr>
        <dsp:cNvPr id="0" name=""/>
        <dsp:cNvSpPr/>
      </dsp:nvSpPr>
      <dsp:spPr>
        <a:xfrm>
          <a:off x="207155" y="207155"/>
          <a:ext cx="2103120" cy="1657247"/>
        </a:xfrm>
        <a:prstGeom prst="roundRect">
          <a:avLst>
            <a:gd name="adj" fmla="val 10000"/>
          </a:avLst>
        </a:prstGeom>
        <a:blipFill rotWithShape="1">
          <a:blip xmlns:r="http://schemas.openxmlformats.org/officeDocument/2006/relationships" r:embed="rId1"/>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7EAEC2-5B84-4090-976D-33FC8B8644D1}">
      <dsp:nvSpPr>
        <dsp:cNvPr id="0" name=""/>
        <dsp:cNvSpPr/>
      </dsp:nvSpPr>
      <dsp:spPr>
        <a:xfrm>
          <a:off x="0" y="2278715"/>
          <a:ext cx="10515600" cy="2071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50000"/>
            </a:lnSpc>
            <a:spcBef>
              <a:spcPct val="0"/>
            </a:spcBef>
            <a:spcAft>
              <a:spcPts val="0"/>
            </a:spcAft>
            <a:buNone/>
          </a:pPr>
          <a:r>
            <a:rPr lang="en-US" sz="2600" kern="1200" dirty="0"/>
            <a:t>Nominal: DELINQ, DEROG, and NINQ</a:t>
          </a:r>
        </a:p>
        <a:p>
          <a:pPr marL="0" lvl="0" indent="0" algn="l" defTabSz="1155700">
            <a:lnSpc>
              <a:spcPct val="150000"/>
            </a:lnSpc>
            <a:spcBef>
              <a:spcPct val="0"/>
            </a:spcBef>
            <a:spcAft>
              <a:spcPts val="0"/>
            </a:spcAft>
            <a:buNone/>
          </a:pPr>
          <a:r>
            <a:rPr lang="en-US" sz="2600" kern="1200" dirty="0"/>
            <a:t>Bar chart – the bars represent the default rates</a:t>
          </a:r>
        </a:p>
      </dsp:txBody>
      <dsp:txXfrm>
        <a:off x="2310275" y="2278715"/>
        <a:ext cx="8205324" cy="2071559"/>
      </dsp:txXfrm>
    </dsp:sp>
    <dsp:sp modelId="{B699A3E6-2F26-4B5C-A830-7FB37908BD3A}">
      <dsp:nvSpPr>
        <dsp:cNvPr id="0" name=""/>
        <dsp:cNvSpPr/>
      </dsp:nvSpPr>
      <dsp:spPr>
        <a:xfrm>
          <a:off x="207155" y="2485871"/>
          <a:ext cx="2103120" cy="1657247"/>
        </a:xfrm>
        <a:prstGeom prst="roundRect">
          <a:avLst>
            <a:gd name="adj" fmla="val 10000"/>
          </a:avLst>
        </a:prstGeom>
        <a:blipFill rotWithShape="1">
          <a:blip xmlns:r="http://schemas.openxmlformats.org/officeDocument/2006/relationships" r:embed="rId2"/>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90F67-2B88-454C-9B59-5FBD5D081A6F}">
      <dsp:nvSpPr>
        <dsp:cNvPr id="0" name=""/>
        <dsp:cNvSpPr/>
      </dsp:nvSpPr>
      <dsp:spPr>
        <a:xfrm rot="16200000">
          <a:off x="-822781" y="823074"/>
          <a:ext cx="4351338" cy="2705189"/>
        </a:xfrm>
        <a:prstGeom prst="flowChartManualOperation">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0" rIns="155427" bIns="0" numCol="1" spcCol="1270" anchor="ctr" anchorCtr="0">
          <a:noAutofit/>
        </a:bodyPr>
        <a:lstStyle/>
        <a:p>
          <a:pPr marL="0" lvl="0" indent="0" algn="ctr" defTabSz="1066800">
            <a:lnSpc>
              <a:spcPct val="90000"/>
            </a:lnSpc>
            <a:spcBef>
              <a:spcPct val="0"/>
            </a:spcBef>
            <a:spcAft>
              <a:spcPct val="35000"/>
            </a:spcAft>
            <a:buFont typeface="+mj-lt"/>
            <a:buNone/>
          </a:pPr>
          <a:r>
            <a:rPr lang="en-US" sz="2400" kern="1200" dirty="0"/>
            <a:t>A decision is defined by an array of a range of values of a predictor</a:t>
          </a:r>
        </a:p>
      </dsp:txBody>
      <dsp:txXfrm rot="5400000">
        <a:off x="294" y="870267"/>
        <a:ext cx="2705189" cy="2610802"/>
      </dsp:txXfrm>
    </dsp:sp>
    <dsp:sp modelId="{98C8C379-0FBE-4DFE-8301-8DB2B3D18941}">
      <dsp:nvSpPr>
        <dsp:cNvPr id="0" name=""/>
        <dsp:cNvSpPr/>
      </dsp:nvSpPr>
      <dsp:spPr>
        <a:xfrm rot="16200000">
          <a:off x="1943889" y="946037"/>
          <a:ext cx="4351338" cy="2459263"/>
        </a:xfrm>
        <a:prstGeom prst="flowChartManualOperation">
          <a:avLst/>
        </a:prstGeom>
        <a:gradFill rotWithShape="0">
          <a:gsLst>
            <a:gs pos="0">
              <a:schemeClr val="accent5">
                <a:hueOff val="-2451115"/>
                <a:satOff val="-3409"/>
                <a:lumOff val="-1307"/>
                <a:alphaOff val="0"/>
                <a:lumMod val="110000"/>
                <a:satMod val="105000"/>
                <a:tint val="67000"/>
              </a:schemeClr>
            </a:gs>
            <a:gs pos="50000">
              <a:schemeClr val="accent5">
                <a:hueOff val="-2451115"/>
                <a:satOff val="-3409"/>
                <a:lumOff val="-1307"/>
                <a:alphaOff val="0"/>
                <a:lumMod val="105000"/>
                <a:satMod val="103000"/>
                <a:tint val="73000"/>
              </a:schemeClr>
            </a:gs>
            <a:gs pos="100000">
              <a:schemeClr val="accent5">
                <a:hueOff val="-2451115"/>
                <a:satOff val="-3409"/>
                <a:lumOff val="-130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0" rIns="155427" bIns="0" numCol="1" spcCol="1270" anchor="ctr" anchorCtr="0">
          <a:noAutofit/>
        </a:bodyPr>
        <a:lstStyle/>
        <a:p>
          <a:pPr marL="0" lvl="0" indent="0" algn="ctr" defTabSz="1066800">
            <a:lnSpc>
              <a:spcPct val="90000"/>
            </a:lnSpc>
            <a:spcBef>
              <a:spcPct val="0"/>
            </a:spcBef>
            <a:spcAft>
              <a:spcPct val="35000"/>
            </a:spcAft>
            <a:buFont typeface="+mj-lt"/>
            <a:buNone/>
          </a:pPr>
          <a:r>
            <a:rPr lang="en-US" sz="2400" kern="1200" dirty="0"/>
            <a:t>A rule is expressed as a sequence of Boolean decisions connected by the AND operator</a:t>
          </a:r>
        </a:p>
      </dsp:txBody>
      <dsp:txXfrm rot="5400000">
        <a:off x="2889926" y="870268"/>
        <a:ext cx="2459263" cy="2610802"/>
      </dsp:txXfrm>
    </dsp:sp>
    <dsp:sp modelId="{0BD3D134-2E3C-41EE-9973-0A84D5B60FB6}">
      <dsp:nvSpPr>
        <dsp:cNvPr id="0" name=""/>
        <dsp:cNvSpPr/>
      </dsp:nvSpPr>
      <dsp:spPr>
        <a:xfrm rot="16200000">
          <a:off x="4587597" y="946037"/>
          <a:ext cx="4351338" cy="2459263"/>
        </a:xfrm>
        <a:prstGeom prst="flowChartManualOperation">
          <a:avLst/>
        </a:prstGeom>
        <a:gradFill rotWithShape="0">
          <a:gsLst>
            <a:gs pos="0">
              <a:schemeClr val="accent5">
                <a:hueOff val="-4902230"/>
                <a:satOff val="-6819"/>
                <a:lumOff val="-2615"/>
                <a:alphaOff val="0"/>
                <a:lumMod val="110000"/>
                <a:satMod val="105000"/>
                <a:tint val="67000"/>
              </a:schemeClr>
            </a:gs>
            <a:gs pos="50000">
              <a:schemeClr val="accent5">
                <a:hueOff val="-4902230"/>
                <a:satOff val="-6819"/>
                <a:lumOff val="-2615"/>
                <a:alphaOff val="0"/>
                <a:lumMod val="105000"/>
                <a:satMod val="103000"/>
                <a:tint val="73000"/>
              </a:schemeClr>
            </a:gs>
            <a:gs pos="100000">
              <a:schemeClr val="accent5">
                <a:hueOff val="-4902230"/>
                <a:satOff val="-6819"/>
                <a:lumOff val="-261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0" rIns="155427" bIns="0" numCol="1" spcCol="1270" anchor="ctr" anchorCtr="0">
          <a:noAutofit/>
        </a:bodyPr>
        <a:lstStyle/>
        <a:p>
          <a:pPr marL="0" lvl="0" indent="0" algn="ctr" defTabSz="1066800">
            <a:lnSpc>
              <a:spcPct val="90000"/>
            </a:lnSpc>
            <a:spcBef>
              <a:spcPct val="0"/>
            </a:spcBef>
            <a:spcAft>
              <a:spcPct val="35000"/>
            </a:spcAft>
            <a:buFont typeface="+mj-lt"/>
            <a:buNone/>
          </a:pPr>
          <a:r>
            <a:rPr lang="en-US" sz="2400" kern="1200" dirty="0"/>
            <a:t>A segment is defined by applying rules sequentially</a:t>
          </a:r>
        </a:p>
      </dsp:txBody>
      <dsp:txXfrm rot="5400000">
        <a:off x="5533634" y="870268"/>
        <a:ext cx="2459263" cy="2610802"/>
      </dsp:txXfrm>
    </dsp:sp>
    <dsp:sp modelId="{C20022BF-D8CE-4FD1-A4F1-999E77D9BD55}">
      <dsp:nvSpPr>
        <dsp:cNvPr id="0" name=""/>
        <dsp:cNvSpPr/>
      </dsp:nvSpPr>
      <dsp:spPr>
        <a:xfrm rot="16200000">
          <a:off x="7231306" y="946037"/>
          <a:ext cx="4351338" cy="2459263"/>
        </a:xfrm>
        <a:prstGeom prst="flowChartManualOperation">
          <a:avLst/>
        </a:prstGeom>
        <a:gradFill rotWithShape="0">
          <a:gsLst>
            <a:gs pos="0">
              <a:schemeClr val="accent5">
                <a:hueOff val="-7353344"/>
                <a:satOff val="-10228"/>
                <a:lumOff val="-3922"/>
                <a:alphaOff val="0"/>
                <a:lumMod val="110000"/>
                <a:satMod val="105000"/>
                <a:tint val="67000"/>
              </a:schemeClr>
            </a:gs>
            <a:gs pos="50000">
              <a:schemeClr val="accent5">
                <a:hueOff val="-7353344"/>
                <a:satOff val="-10228"/>
                <a:lumOff val="-3922"/>
                <a:alphaOff val="0"/>
                <a:lumMod val="105000"/>
                <a:satMod val="103000"/>
                <a:tint val="73000"/>
              </a:schemeClr>
            </a:gs>
            <a:gs pos="100000">
              <a:schemeClr val="accent5">
                <a:hueOff val="-7353344"/>
                <a:satOff val="-10228"/>
                <a:lumOff val="-392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0" tIns="0" rIns="155427" bIns="0" numCol="1" spcCol="1270" anchor="ctr" anchorCtr="0">
          <a:noAutofit/>
        </a:bodyPr>
        <a:lstStyle/>
        <a:p>
          <a:pPr marL="0" lvl="0" indent="0" algn="ctr" defTabSz="1066800">
            <a:lnSpc>
              <a:spcPct val="90000"/>
            </a:lnSpc>
            <a:spcBef>
              <a:spcPct val="0"/>
            </a:spcBef>
            <a:spcAft>
              <a:spcPct val="35000"/>
            </a:spcAft>
            <a:buFont typeface="+mj-lt"/>
            <a:buNone/>
          </a:pPr>
          <a:r>
            <a:rPr lang="en-US" sz="2400" kern="1200" dirty="0"/>
            <a:t>An  observation is assigned to one of the mutually exclusive segments</a:t>
          </a:r>
        </a:p>
      </dsp:txBody>
      <dsp:txXfrm rot="5400000">
        <a:off x="8177343" y="870268"/>
        <a:ext cx="2459263" cy="26108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C64AC-BC3B-484F-920D-784BFAB6CAF0}">
      <dsp:nvSpPr>
        <dsp:cNvPr id="0" name=""/>
        <dsp:cNvSpPr/>
      </dsp:nvSpPr>
      <dsp:spPr>
        <a:xfrm>
          <a:off x="2831691" y="954600"/>
          <a:ext cx="620797" cy="91440"/>
        </a:xfrm>
        <a:custGeom>
          <a:avLst/>
          <a:gdLst/>
          <a:ahLst/>
          <a:cxnLst/>
          <a:rect l="0" t="0" r="0" b="0"/>
          <a:pathLst>
            <a:path>
              <a:moveTo>
                <a:pt x="0" y="45720"/>
              </a:moveTo>
              <a:lnTo>
                <a:pt x="620797" y="45720"/>
              </a:lnTo>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5805" y="997063"/>
        <a:ext cx="32569" cy="6513"/>
      </dsp:txXfrm>
    </dsp:sp>
    <dsp:sp modelId="{A50BC230-B04E-4B13-8B25-31E0755211D8}">
      <dsp:nvSpPr>
        <dsp:cNvPr id="0" name=""/>
        <dsp:cNvSpPr/>
      </dsp:nvSpPr>
      <dsp:spPr>
        <a:xfrm>
          <a:off x="1326" y="150671"/>
          <a:ext cx="2832164" cy="16992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Font typeface="+mj-lt"/>
            <a:buNone/>
          </a:pPr>
          <a:r>
            <a:rPr lang="en-US" sz="2800" kern="1200" dirty="0"/>
            <a:t>Select a terminal node</a:t>
          </a:r>
        </a:p>
      </dsp:txBody>
      <dsp:txXfrm>
        <a:off x="1326" y="150671"/>
        <a:ext cx="2832164" cy="1699298"/>
      </dsp:txXfrm>
    </dsp:sp>
    <dsp:sp modelId="{04EE4EDF-BFF0-4D5D-8FA7-B164BDDC81FC}">
      <dsp:nvSpPr>
        <dsp:cNvPr id="0" name=""/>
        <dsp:cNvSpPr/>
      </dsp:nvSpPr>
      <dsp:spPr>
        <a:xfrm>
          <a:off x="1417408" y="1848170"/>
          <a:ext cx="3483562" cy="620797"/>
        </a:xfrm>
        <a:custGeom>
          <a:avLst/>
          <a:gdLst/>
          <a:ahLst/>
          <a:cxnLst/>
          <a:rect l="0" t="0" r="0" b="0"/>
          <a:pathLst>
            <a:path>
              <a:moveTo>
                <a:pt x="3483562" y="0"/>
              </a:moveTo>
              <a:lnTo>
                <a:pt x="3483562" y="327498"/>
              </a:lnTo>
              <a:lnTo>
                <a:pt x="0" y="327498"/>
              </a:lnTo>
              <a:lnTo>
                <a:pt x="0" y="620797"/>
              </a:lnTo>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0591" y="2155312"/>
        <a:ext cx="177197" cy="6513"/>
      </dsp:txXfrm>
    </dsp:sp>
    <dsp:sp modelId="{9851F5AE-DD87-4D44-A07F-615CB22563FD}">
      <dsp:nvSpPr>
        <dsp:cNvPr id="0" name=""/>
        <dsp:cNvSpPr/>
      </dsp:nvSpPr>
      <dsp:spPr>
        <a:xfrm>
          <a:off x="3484888" y="150671"/>
          <a:ext cx="2832164" cy="16992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Trace the decision rule that runs from the Root Node to the terminal node</a:t>
          </a:r>
        </a:p>
      </dsp:txBody>
      <dsp:txXfrm>
        <a:off x="3484888" y="150671"/>
        <a:ext cx="2832164" cy="1699298"/>
      </dsp:txXfrm>
    </dsp:sp>
    <dsp:sp modelId="{60B7E863-CDF7-4859-A82C-B1CD199308BF}">
      <dsp:nvSpPr>
        <dsp:cNvPr id="0" name=""/>
        <dsp:cNvSpPr/>
      </dsp:nvSpPr>
      <dsp:spPr>
        <a:xfrm>
          <a:off x="2831691" y="3305297"/>
          <a:ext cx="620797" cy="91440"/>
        </a:xfrm>
        <a:custGeom>
          <a:avLst/>
          <a:gdLst/>
          <a:ahLst/>
          <a:cxnLst/>
          <a:rect l="0" t="0" r="0" b="0"/>
          <a:pathLst>
            <a:path>
              <a:moveTo>
                <a:pt x="0" y="45720"/>
              </a:moveTo>
              <a:lnTo>
                <a:pt x="620797" y="45720"/>
              </a:lnTo>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5805" y="3347760"/>
        <a:ext cx="32569" cy="6513"/>
      </dsp:txXfrm>
    </dsp:sp>
    <dsp:sp modelId="{B4F5EBCB-1B6E-4738-83C5-30057E598376}">
      <dsp:nvSpPr>
        <dsp:cNvPr id="0" name=""/>
        <dsp:cNvSpPr/>
      </dsp:nvSpPr>
      <dsp:spPr>
        <a:xfrm>
          <a:off x="1326" y="2501367"/>
          <a:ext cx="2832164" cy="16992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mj-lt"/>
            <a:buNone/>
          </a:pPr>
          <a:r>
            <a:rPr lang="en-US" sz="2400" kern="1200" dirty="0"/>
            <a:t>Describe the terminal node by the decision rule</a:t>
          </a:r>
        </a:p>
      </dsp:txBody>
      <dsp:txXfrm>
        <a:off x="1326" y="2501367"/>
        <a:ext cx="2832164" cy="1699298"/>
      </dsp:txXfrm>
    </dsp:sp>
    <dsp:sp modelId="{EDF3EBCB-E983-458D-AD5B-342816C3101F}">
      <dsp:nvSpPr>
        <dsp:cNvPr id="0" name=""/>
        <dsp:cNvSpPr/>
      </dsp:nvSpPr>
      <dsp:spPr>
        <a:xfrm>
          <a:off x="3484888" y="2501367"/>
          <a:ext cx="2832164" cy="16992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Simplify the decision path, if necessary, by mathematically resolving any logical redundancy</a:t>
          </a:r>
        </a:p>
      </dsp:txBody>
      <dsp:txXfrm>
        <a:off x="3484888" y="2501367"/>
        <a:ext cx="2832164" cy="16992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5977A-2EEF-46ED-9646-046AF610D090}">
      <dsp:nvSpPr>
        <dsp:cNvPr id="0" name=""/>
        <dsp:cNvSpPr/>
      </dsp:nvSpPr>
      <dsp:spPr>
        <a:xfrm>
          <a:off x="0" y="0"/>
          <a:ext cx="10515600" cy="2071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Categorical Target Variable</a:t>
          </a:r>
          <a:endParaRPr lang="en-US" sz="3200" kern="1200" dirty="0"/>
        </a:p>
        <a:p>
          <a:pPr marL="228600" lvl="1" indent="-228600" algn="l" defTabSz="1111250">
            <a:lnSpc>
              <a:spcPct val="90000"/>
            </a:lnSpc>
            <a:spcBef>
              <a:spcPct val="0"/>
            </a:spcBef>
            <a:spcAft>
              <a:spcPct val="15000"/>
            </a:spcAft>
            <a:buChar char="•"/>
          </a:pPr>
          <a:r>
            <a:rPr lang="en-US" sz="2500" kern="1200" dirty="0"/>
            <a:t>Entropy: </a:t>
          </a:r>
          <a14:m xmlns:a14="http://schemas.microsoft.com/office/drawing/2010/main">
            <m:oMath xmlns:m="http://schemas.openxmlformats.org/officeDocument/2006/math">
              <m:r>
                <a:rPr lang="en-US" sz="2500" i="1" kern="1200">
                  <a:latin typeface="Cambria Math" panose="02040503050406030204" pitchFamily="18" charset="0"/>
                </a:rPr>
                <m:t>−</m:t>
              </m:r>
              <m:nary>
                <m:naryPr>
                  <m:chr m:val="∑"/>
                  <m:ctrlPr>
                    <a:rPr lang="en-US" sz="2500" i="1" kern="1200">
                      <a:latin typeface="Cambria Math" panose="02040503050406030204" pitchFamily="18" charset="0"/>
                    </a:rPr>
                  </m:ctrlPr>
                </m:naryPr>
                <m:sub>
                  <m:r>
                    <m:rPr>
                      <m:brk m:alnAt="23"/>
                    </m:rPr>
                    <a:rPr lang="en-US" sz="2500" i="1" kern="1200">
                      <a:latin typeface="Cambria Math" panose="02040503050406030204" pitchFamily="18" charset="0"/>
                    </a:rPr>
                    <m:t>𝑗</m:t>
                  </m:r>
                  <m:r>
                    <a:rPr lang="en-US" sz="2500" i="1" kern="1200">
                      <a:latin typeface="Cambria Math" panose="02040503050406030204" pitchFamily="18" charset="0"/>
                    </a:rPr>
                    <m:t>=1</m:t>
                  </m:r>
                </m:sub>
                <m:sup>
                  <m:r>
                    <a:rPr lang="en-US" sz="2500" i="1" kern="1200">
                      <a:latin typeface="Cambria Math" panose="02040503050406030204" pitchFamily="18" charset="0"/>
                    </a:rPr>
                    <m:t>𝑘</m:t>
                  </m:r>
                </m:sup>
                <m:e>
                  <m:sSub>
                    <m:sSubPr>
                      <m:ctrlPr>
                        <a:rPr lang="en-US" sz="2500" i="1" kern="1200">
                          <a:latin typeface="Cambria Math" panose="02040503050406030204" pitchFamily="18" charset="0"/>
                        </a:rPr>
                      </m:ctrlPr>
                    </m:sSubPr>
                    <m:e>
                      <m:r>
                        <a:rPr lang="en-US" sz="2500" b="0" i="1" kern="1200" smtClean="0">
                          <a:latin typeface="Cambria Math" panose="02040503050406030204" pitchFamily="18" charset="0"/>
                        </a:rPr>
                        <m:t>𝑝</m:t>
                      </m:r>
                    </m:e>
                    <m:sub>
                      <m:r>
                        <a:rPr lang="en-US" sz="2500" i="1" kern="1200">
                          <a:latin typeface="Cambria Math" panose="02040503050406030204" pitchFamily="18" charset="0"/>
                        </a:rPr>
                        <m:t>𝑖𝑗</m:t>
                      </m:r>
                    </m:sub>
                  </m:sSub>
                  <m:func>
                    <m:funcPr>
                      <m:ctrlPr>
                        <a:rPr lang="en-US" sz="2500" i="1" kern="1200">
                          <a:latin typeface="Cambria Math" panose="02040503050406030204" pitchFamily="18" charset="0"/>
                        </a:rPr>
                      </m:ctrlPr>
                    </m:funcPr>
                    <m:fName>
                      <m:sSub>
                        <m:sSubPr>
                          <m:ctrlPr>
                            <a:rPr lang="en-US" sz="2500" i="1" kern="1200">
                              <a:latin typeface="Cambria Math" panose="02040503050406030204" pitchFamily="18" charset="0"/>
                            </a:rPr>
                          </m:ctrlPr>
                        </m:sSubPr>
                        <m:e>
                          <m:r>
                            <m:rPr>
                              <m:sty m:val="p"/>
                            </m:rPr>
                            <a:rPr lang="en-US" sz="2500" kern="1200">
                              <a:latin typeface="Cambria Math" panose="02040503050406030204" pitchFamily="18" charset="0"/>
                            </a:rPr>
                            <m:t>log</m:t>
                          </m:r>
                        </m:e>
                        <m:sub>
                          <m:r>
                            <a:rPr lang="en-US" sz="2500" b="0" i="1" kern="1200" smtClean="0">
                              <a:latin typeface="Cambria Math" panose="02040503050406030204" pitchFamily="18" charset="0"/>
                            </a:rPr>
                            <m:t>2</m:t>
                          </m:r>
                        </m:sub>
                      </m:sSub>
                    </m:fName>
                    <m:e>
                      <m:d>
                        <m:dPr>
                          <m:ctrlPr>
                            <a:rPr lang="en-US" sz="2500" i="1" kern="1200">
                              <a:latin typeface="Cambria Math" panose="02040503050406030204" pitchFamily="18" charset="0"/>
                            </a:rPr>
                          </m:ctrlPr>
                        </m:dPr>
                        <m:e>
                          <m:sSub>
                            <m:sSubPr>
                              <m:ctrlPr>
                                <a:rPr lang="en-US" sz="2500" i="1" kern="1200">
                                  <a:latin typeface="Cambria Math" panose="02040503050406030204" pitchFamily="18" charset="0"/>
                                </a:rPr>
                              </m:ctrlPr>
                            </m:sSubPr>
                            <m:e>
                              <m:r>
                                <a:rPr lang="en-US" sz="2500" i="1" kern="1200">
                                  <a:latin typeface="Cambria Math" panose="02040503050406030204" pitchFamily="18" charset="0"/>
                                </a:rPr>
                                <m:t>𝑝</m:t>
                              </m:r>
                            </m:e>
                            <m:sub>
                              <m:r>
                                <a:rPr lang="en-US" sz="2500" i="1" kern="1200">
                                  <a:latin typeface="Cambria Math" panose="02040503050406030204" pitchFamily="18" charset="0"/>
                                </a:rPr>
                                <m:t>𝑖𝑗</m:t>
                              </m:r>
                            </m:sub>
                          </m:sSub>
                        </m:e>
                      </m:d>
                    </m:e>
                  </m:func>
                </m:e>
              </m:nary>
            </m:oMath>
          </a14:m>
          <a:endParaRPr lang="en-US" sz="2500" kern="1200" dirty="0"/>
        </a:p>
        <a:p>
          <a:pPr marL="228600" lvl="1" indent="-228600" algn="l" defTabSz="1111250">
            <a:lnSpc>
              <a:spcPct val="90000"/>
            </a:lnSpc>
            <a:spcBef>
              <a:spcPct val="0"/>
            </a:spcBef>
            <a:spcAft>
              <a:spcPct val="15000"/>
            </a:spcAft>
            <a:buChar char="•"/>
          </a:pPr>
          <a:r>
            <a:rPr lang="en-US" sz="2500" kern="1200" dirty="0"/>
            <a:t>Gini Index: </a:t>
          </a:r>
          <a14:m xmlns:a14="http://schemas.microsoft.com/office/drawing/2010/main">
            <m:oMath xmlns:m="http://schemas.openxmlformats.org/officeDocument/2006/math">
              <m:r>
                <a:rPr lang="en-US" sz="2500" b="0" i="1" kern="1200" smtClean="0">
                  <a:latin typeface="Cambria Math" panose="02040503050406030204" pitchFamily="18" charset="0"/>
                </a:rPr>
                <m:t>1−</m:t>
              </m:r>
              <m:nary>
                <m:naryPr>
                  <m:chr m:val="∑"/>
                  <m:ctrlPr>
                    <a:rPr lang="en-US" sz="2500" b="0" i="1" kern="1200" smtClean="0">
                      <a:latin typeface="Cambria Math" panose="02040503050406030204" pitchFamily="18" charset="0"/>
                    </a:rPr>
                  </m:ctrlPr>
                </m:naryPr>
                <m:sub>
                  <m:r>
                    <m:rPr>
                      <m:brk m:alnAt="23"/>
                    </m:rPr>
                    <a:rPr lang="en-US" sz="2500" b="0" i="1" kern="1200" smtClean="0">
                      <a:latin typeface="Cambria Math" panose="02040503050406030204" pitchFamily="18" charset="0"/>
                    </a:rPr>
                    <m:t>𝑗</m:t>
                  </m:r>
                  <m:r>
                    <a:rPr lang="en-US" sz="2500" b="0" i="1" kern="1200" smtClean="0">
                      <a:latin typeface="Cambria Math" panose="02040503050406030204" pitchFamily="18" charset="0"/>
                    </a:rPr>
                    <m:t>=1</m:t>
                  </m:r>
                </m:sub>
                <m:sup>
                  <m:r>
                    <a:rPr lang="en-US" sz="2500" b="0" i="1" kern="1200" smtClean="0">
                      <a:latin typeface="Cambria Math" panose="02040503050406030204" pitchFamily="18" charset="0"/>
                    </a:rPr>
                    <m:t>𝑘</m:t>
                  </m:r>
                </m:sup>
                <m:e>
                  <m:sSubSup>
                    <m:sSubSupPr>
                      <m:ctrlPr>
                        <a:rPr lang="en-US" sz="2500" b="0" i="1" kern="1200" smtClean="0">
                          <a:latin typeface="Cambria Math" panose="02040503050406030204" pitchFamily="18" charset="0"/>
                        </a:rPr>
                      </m:ctrlPr>
                    </m:sSubSupPr>
                    <m:e>
                      <m:r>
                        <a:rPr lang="en-US" sz="2500" b="0" i="1" kern="1200" smtClean="0">
                          <a:latin typeface="Cambria Math" panose="02040503050406030204" pitchFamily="18" charset="0"/>
                        </a:rPr>
                        <m:t>𝑝</m:t>
                      </m:r>
                    </m:e>
                    <m:sub>
                      <m:r>
                        <a:rPr lang="en-US" sz="2500" b="0" i="1" kern="1200" smtClean="0">
                          <a:latin typeface="Cambria Math" panose="02040503050406030204" pitchFamily="18" charset="0"/>
                        </a:rPr>
                        <m:t>𝑖𝑗</m:t>
                      </m:r>
                    </m:sub>
                    <m:sup>
                      <m:r>
                        <a:rPr lang="en-US" sz="2500" b="0" i="1" kern="1200" smtClean="0">
                          <a:latin typeface="Cambria Math" panose="02040503050406030204" pitchFamily="18" charset="0"/>
                        </a:rPr>
                        <m:t>2</m:t>
                      </m:r>
                    </m:sup>
                  </m:sSubSup>
                </m:e>
              </m:nary>
            </m:oMath>
          </a14:m>
          <a:endParaRPr lang="en-US" sz="2500" kern="1200" dirty="0"/>
        </a:p>
      </dsp:txBody>
      <dsp:txXfrm>
        <a:off x="2310275" y="0"/>
        <a:ext cx="8205324" cy="2071559"/>
      </dsp:txXfrm>
    </dsp:sp>
    <dsp:sp modelId="{61003ED2-06ED-4E78-8F28-E84CB24580DF}">
      <dsp:nvSpPr>
        <dsp:cNvPr id="0" name=""/>
        <dsp:cNvSpPr/>
      </dsp:nvSpPr>
      <dsp:spPr>
        <a:xfrm>
          <a:off x="207155" y="207155"/>
          <a:ext cx="2103120" cy="1657247"/>
        </a:xfrm>
        <a:prstGeom prst="roundRect">
          <a:avLst>
            <a:gd name="adj" fmla="val 10000"/>
          </a:avLst>
        </a:prstGeom>
        <a:blipFill rotWithShape="1">
          <a:blip xmlns:r="http://schemas.openxmlformats.org/officeDocument/2006/relationships" r:embed="rId1"/>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4D0901-AC75-4B5E-9A1D-5B7C9049DF9C}">
      <dsp:nvSpPr>
        <dsp:cNvPr id="0" name=""/>
        <dsp:cNvSpPr/>
      </dsp:nvSpPr>
      <dsp:spPr>
        <a:xfrm>
          <a:off x="0" y="2278715"/>
          <a:ext cx="10515600" cy="2071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Interval Target Variable</a:t>
          </a:r>
          <a:endParaRPr lang="en-US" sz="3200" kern="1200" dirty="0"/>
        </a:p>
        <a:p>
          <a:pPr marL="228600" lvl="1" indent="-228600" algn="l" defTabSz="1111250">
            <a:lnSpc>
              <a:spcPct val="90000"/>
            </a:lnSpc>
            <a:spcBef>
              <a:spcPct val="0"/>
            </a:spcBef>
            <a:spcAft>
              <a:spcPct val="15000"/>
            </a:spcAft>
            <a:buChar char="•"/>
          </a:pPr>
          <a:r>
            <a:rPr lang="en-US" sz="2500" kern="1200" dirty="0"/>
            <a:t>Residual Sum of Squares: </a:t>
          </a:r>
          <a14:m xmlns:a14="http://schemas.microsoft.com/office/drawing/2010/main">
            <m:oMath xmlns:m="http://schemas.openxmlformats.org/officeDocument/2006/math">
              <m:nary>
                <m:naryPr>
                  <m:chr m:val="∑"/>
                  <m:supHide m:val="on"/>
                  <m:ctrlPr>
                    <a:rPr lang="en-US" sz="2500" i="1" kern="1200" smtClean="0">
                      <a:latin typeface="Cambria Math" panose="02040503050406030204" pitchFamily="18" charset="0"/>
                    </a:rPr>
                  </m:ctrlPr>
                </m:naryPr>
                <m:sub>
                  <m:r>
                    <m:rPr>
                      <m:sty m:val="p"/>
                      <m:brk m:alnAt="7"/>
                    </m:rPr>
                    <a:rPr lang="en-US" sz="2500" b="0" i="0" kern="1200" smtClean="0">
                      <a:latin typeface="Cambria Math" panose="02040503050406030204" pitchFamily="18" charset="0"/>
                    </a:rPr>
                    <m:t>c</m:t>
                  </m:r>
                  <m:r>
                    <m:rPr>
                      <m:sty m:val="p"/>
                    </m:rPr>
                    <a:rPr lang="en-US" sz="2500" b="0" i="0" kern="1200" smtClean="0">
                      <a:latin typeface="Cambria Math" panose="02040503050406030204" pitchFamily="18" charset="0"/>
                    </a:rPr>
                    <m:t>ase</m:t>
                  </m:r>
                  <m:r>
                    <m:rPr>
                      <m:brk m:alnAt="7"/>
                    </m:rPr>
                    <a:rPr lang="en-US" sz="2500" b="0" i="1" kern="1200" smtClean="0">
                      <a:latin typeface="Cambria Math" panose="02040503050406030204" pitchFamily="18" charset="0"/>
                    </a:rPr>
                    <m:t> </m:t>
                  </m:r>
                  <m:r>
                    <a:rPr lang="en-US" sz="2500" b="0" i="1" kern="1200" smtClean="0">
                      <a:latin typeface="Cambria Math" panose="02040503050406030204" pitchFamily="18" charset="0"/>
                    </a:rPr>
                    <m:t>𝑗</m:t>
                  </m:r>
                </m:sub>
                <m:sup/>
                <m:e>
                  <m:sSup>
                    <m:sSupPr>
                      <m:ctrlPr>
                        <a:rPr lang="en-US" sz="2500" i="1" kern="1200" smtClean="0">
                          <a:latin typeface="Cambria Math" panose="02040503050406030204" pitchFamily="18" charset="0"/>
                        </a:rPr>
                      </m:ctrlPr>
                    </m:sSupPr>
                    <m:e>
                      <m:d>
                        <m:dPr>
                          <m:ctrlPr>
                            <a:rPr lang="en-US" sz="2500" i="1" kern="1200" smtClean="0">
                              <a:latin typeface="Cambria Math" panose="02040503050406030204" pitchFamily="18" charset="0"/>
                            </a:rPr>
                          </m:ctrlPr>
                        </m:dPr>
                        <m:e>
                          <m:sSub>
                            <m:sSubPr>
                              <m:ctrlPr>
                                <a:rPr lang="en-US" sz="2500" i="1" kern="1200" smtClean="0">
                                  <a:latin typeface="Cambria Math" panose="02040503050406030204" pitchFamily="18" charset="0"/>
                                </a:rPr>
                              </m:ctrlPr>
                            </m:sSubPr>
                            <m:e>
                              <m:r>
                                <a:rPr lang="en-US" sz="2500" b="0" i="1" kern="1200" smtClean="0">
                                  <a:latin typeface="Cambria Math" panose="02040503050406030204" pitchFamily="18" charset="0"/>
                                </a:rPr>
                                <m:t>𝑦</m:t>
                              </m:r>
                            </m:e>
                            <m:sub>
                              <m:r>
                                <a:rPr lang="en-US" sz="2500" b="0" i="1" kern="1200" smtClean="0">
                                  <a:latin typeface="Cambria Math" panose="02040503050406030204" pitchFamily="18" charset="0"/>
                                </a:rPr>
                                <m:t>𝑗</m:t>
                              </m:r>
                            </m:sub>
                          </m:sSub>
                          <m:r>
                            <a:rPr lang="en-US" sz="2500" b="0" i="1" kern="1200" smtClean="0">
                              <a:latin typeface="Cambria Math" panose="02040503050406030204" pitchFamily="18" charset="0"/>
                            </a:rPr>
                            <m:t>−</m:t>
                          </m:r>
                          <m:sSub>
                            <m:sSubPr>
                              <m:ctrlPr>
                                <a:rPr lang="en-US" sz="2500" b="0" i="1" kern="1200" smtClean="0">
                                  <a:latin typeface="Cambria Math" panose="02040503050406030204" pitchFamily="18" charset="0"/>
                                </a:rPr>
                              </m:ctrlPr>
                            </m:sSubPr>
                            <m:e>
                              <m:acc>
                                <m:accPr>
                                  <m:chr m:val="̅"/>
                                  <m:ctrlPr>
                                    <a:rPr lang="en-US" sz="2500" b="0" i="1" kern="1200" smtClean="0">
                                      <a:latin typeface="Cambria Math" panose="02040503050406030204" pitchFamily="18" charset="0"/>
                                    </a:rPr>
                                  </m:ctrlPr>
                                </m:accPr>
                                <m:e>
                                  <m:r>
                                    <a:rPr lang="en-US" sz="2500" b="0" i="1" kern="1200" smtClean="0">
                                      <a:latin typeface="Cambria Math" panose="02040503050406030204" pitchFamily="18" charset="0"/>
                                    </a:rPr>
                                    <m:t>𝑦</m:t>
                                  </m:r>
                                </m:e>
                              </m:acc>
                            </m:e>
                            <m:sub>
                              <m:d>
                                <m:dPr>
                                  <m:begChr m:val="["/>
                                  <m:endChr m:val="]"/>
                                  <m:ctrlPr>
                                    <a:rPr lang="en-US" sz="2500" b="0" i="1" kern="1200" smtClean="0">
                                      <a:latin typeface="Cambria Math" panose="02040503050406030204" pitchFamily="18" charset="0"/>
                                    </a:rPr>
                                  </m:ctrlPr>
                                </m:dPr>
                                <m:e>
                                  <m:r>
                                    <a:rPr lang="en-US" sz="2500" b="0" i="1" kern="1200" smtClean="0">
                                      <a:latin typeface="Cambria Math" panose="02040503050406030204" pitchFamily="18" charset="0"/>
                                    </a:rPr>
                                    <m:t>𝑗</m:t>
                                  </m:r>
                                </m:e>
                              </m:d>
                            </m:sub>
                          </m:sSub>
                        </m:e>
                      </m:d>
                    </m:e>
                    <m:sup>
                      <m:r>
                        <a:rPr lang="en-US" sz="2500" b="0" i="1" kern="1200" smtClean="0">
                          <a:latin typeface="Cambria Math" panose="02040503050406030204" pitchFamily="18" charset="0"/>
                        </a:rPr>
                        <m:t>2</m:t>
                      </m:r>
                    </m:sup>
                  </m:sSup>
                </m:e>
              </m:nary>
            </m:oMath>
          </a14:m>
          <a:r>
            <a:rPr lang="en-US" sz="2500" kern="1200" dirty="0"/>
            <a:t> where </a:t>
          </a:r>
          <a14:m xmlns:a14="http://schemas.microsoft.com/office/drawing/2010/main">
            <m:oMath xmlns:m="http://schemas.openxmlformats.org/officeDocument/2006/math">
              <m:sSub>
                <m:sSubPr>
                  <m:ctrlPr>
                    <a:rPr lang="en-US" sz="2500" i="1" kern="1200">
                      <a:latin typeface="Cambria Math" panose="02040503050406030204" pitchFamily="18" charset="0"/>
                    </a:rPr>
                  </m:ctrlPr>
                </m:sSubPr>
                <m:e>
                  <m:acc>
                    <m:accPr>
                      <m:chr m:val="̅"/>
                      <m:ctrlPr>
                        <a:rPr lang="en-US" sz="2500" i="1" kern="1200">
                          <a:latin typeface="Cambria Math" panose="02040503050406030204" pitchFamily="18" charset="0"/>
                        </a:rPr>
                      </m:ctrlPr>
                    </m:accPr>
                    <m:e>
                      <m:r>
                        <a:rPr lang="en-US" sz="2500" i="1" kern="1200">
                          <a:latin typeface="Cambria Math" panose="02040503050406030204" pitchFamily="18" charset="0"/>
                        </a:rPr>
                        <m:t>𝑦</m:t>
                      </m:r>
                    </m:e>
                  </m:acc>
                </m:e>
                <m:sub>
                  <m:d>
                    <m:dPr>
                      <m:begChr m:val="["/>
                      <m:endChr m:val="]"/>
                      <m:ctrlPr>
                        <a:rPr lang="en-US" sz="2500" i="1" kern="1200">
                          <a:latin typeface="Cambria Math" panose="02040503050406030204" pitchFamily="18" charset="0"/>
                        </a:rPr>
                      </m:ctrlPr>
                    </m:dPr>
                    <m:e>
                      <m:r>
                        <a:rPr lang="en-US" sz="2500" i="1" kern="1200">
                          <a:latin typeface="Cambria Math" panose="02040503050406030204" pitchFamily="18" charset="0"/>
                        </a:rPr>
                        <m:t>𝑗</m:t>
                      </m:r>
                    </m:e>
                  </m:d>
                </m:sub>
              </m:sSub>
            </m:oMath>
          </a14:m>
          <a:r>
            <a:rPr lang="en-US" sz="2500" kern="1200" dirty="0"/>
            <a:t> is the mean of the target variable in the node that case </a:t>
          </a:r>
          <a:r>
            <a:rPr lang="en-US" sz="2500" i="1" kern="1200" dirty="0"/>
            <a:t>j</a:t>
          </a:r>
          <a:r>
            <a:rPr lang="en-US" sz="2500" kern="1200" dirty="0"/>
            <a:t> belongs t</a:t>
          </a:r>
        </a:p>
      </dsp:txBody>
      <dsp:txXfrm>
        <a:off x="2310275" y="2278715"/>
        <a:ext cx="8205324" cy="2071559"/>
      </dsp:txXfrm>
    </dsp:sp>
    <dsp:sp modelId="{E929ED3E-F773-485C-8742-476E4ACFCFD6}">
      <dsp:nvSpPr>
        <dsp:cNvPr id="0" name=""/>
        <dsp:cNvSpPr/>
      </dsp:nvSpPr>
      <dsp:spPr>
        <a:xfrm>
          <a:off x="207155" y="2485871"/>
          <a:ext cx="2103120" cy="1657247"/>
        </a:xfrm>
        <a:prstGeom prst="roundRect">
          <a:avLst>
            <a:gd name="adj" fmla="val 10000"/>
          </a:avLst>
        </a:prstGeom>
        <a:blipFill rotWithShape="1">
          <a:blip xmlns:r="http://schemas.openxmlformats.org/officeDocument/2006/relationships" r:embed="rId2"/>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94644-48EE-4172-9BC6-BA3686C61004}">
      <dsp:nvSpPr>
        <dsp:cNvPr id="0" name=""/>
        <dsp:cNvSpPr/>
      </dsp:nvSpPr>
      <dsp:spPr>
        <a:xfrm>
          <a:off x="1253" y="0"/>
          <a:ext cx="3258870"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Pure or Constant Node</a:t>
          </a:r>
        </a:p>
      </dsp:txBody>
      <dsp:txXfrm>
        <a:off x="1253" y="0"/>
        <a:ext cx="3258870" cy="1305401"/>
      </dsp:txXfrm>
    </dsp:sp>
    <dsp:sp modelId="{0EFCF25F-3145-4E09-A7A4-2584C2D5CDFE}">
      <dsp:nvSpPr>
        <dsp:cNvPr id="0" name=""/>
        <dsp:cNvSpPr/>
      </dsp:nvSpPr>
      <dsp:spPr>
        <a:xfrm>
          <a:off x="327140" y="1306676"/>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The target variable is constant in the parent node</a:t>
          </a:r>
        </a:p>
      </dsp:txBody>
      <dsp:txXfrm>
        <a:off x="365567" y="1345103"/>
        <a:ext cx="2530242" cy="1235133"/>
      </dsp:txXfrm>
    </dsp:sp>
    <dsp:sp modelId="{C19B5025-803B-4C9B-99DC-BF5502C754C0}">
      <dsp:nvSpPr>
        <dsp:cNvPr id="0" name=""/>
        <dsp:cNvSpPr/>
      </dsp:nvSpPr>
      <dsp:spPr>
        <a:xfrm>
          <a:off x="327140" y="2820508"/>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All predictors are constant in the parent node</a:t>
          </a:r>
        </a:p>
      </dsp:txBody>
      <dsp:txXfrm>
        <a:off x="365567" y="2858935"/>
        <a:ext cx="2530242" cy="1235133"/>
      </dsp:txXfrm>
    </dsp:sp>
    <dsp:sp modelId="{88768DCD-BD1D-4FFB-91BC-260C1B0CD3F8}">
      <dsp:nvSpPr>
        <dsp:cNvPr id="0" name=""/>
        <dsp:cNvSpPr/>
      </dsp:nvSpPr>
      <dsp:spPr>
        <a:xfrm>
          <a:off x="3504539" y="0"/>
          <a:ext cx="3258870"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Data Privacy</a:t>
          </a:r>
        </a:p>
      </dsp:txBody>
      <dsp:txXfrm>
        <a:off x="3504539" y="0"/>
        <a:ext cx="3258870" cy="1305401"/>
      </dsp:txXfrm>
    </dsp:sp>
    <dsp:sp modelId="{9B320F07-B76F-40C3-90B8-D728C863EF89}">
      <dsp:nvSpPr>
        <dsp:cNvPr id="0" name=""/>
        <dsp:cNvSpPr/>
      </dsp:nvSpPr>
      <dsp:spPr>
        <a:xfrm>
          <a:off x="3830426" y="1306676"/>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A parent node has less than the</a:t>
          </a:r>
          <a:r>
            <a:rPr lang="en-US" sz="2000" i="1" kern="1200" dirty="0"/>
            <a:t> minimum parent node size</a:t>
          </a:r>
          <a:r>
            <a:rPr lang="en-US" sz="2000" kern="1200" dirty="0"/>
            <a:t> (a.k.a. </a:t>
          </a:r>
          <a:r>
            <a:rPr lang="en-US" sz="2000" i="1" kern="1200" dirty="0"/>
            <a:t>minimum split size</a:t>
          </a:r>
          <a:r>
            <a:rPr lang="en-US" sz="2000" kern="1200" dirty="0"/>
            <a:t>)</a:t>
          </a:r>
        </a:p>
      </dsp:txBody>
      <dsp:txXfrm>
        <a:off x="3868853" y="1345103"/>
        <a:ext cx="2530242" cy="1235133"/>
      </dsp:txXfrm>
    </dsp:sp>
    <dsp:sp modelId="{37B51210-1185-409A-AA2D-2F941C8959E2}">
      <dsp:nvSpPr>
        <dsp:cNvPr id="0" name=""/>
        <dsp:cNvSpPr/>
      </dsp:nvSpPr>
      <dsp:spPr>
        <a:xfrm>
          <a:off x="3830426" y="2820508"/>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A child node </a:t>
          </a:r>
          <a:r>
            <a:rPr lang="en-US" sz="2000" u="sng" kern="1200" dirty="0"/>
            <a:t>will have</a:t>
          </a:r>
          <a:r>
            <a:rPr lang="en-US" sz="2000" kern="1200" dirty="0"/>
            <a:t> less than the </a:t>
          </a:r>
          <a:r>
            <a:rPr lang="en-US" sz="2000" i="1" kern="1200" dirty="0"/>
            <a:t>minimum child node size </a:t>
          </a:r>
          <a:r>
            <a:rPr lang="en-US" sz="2000" kern="1200" dirty="0"/>
            <a:t>(a.k.a. </a:t>
          </a:r>
          <a:r>
            <a:rPr lang="en-US" sz="2000" i="1" kern="1200" dirty="0"/>
            <a:t>minimum leaf size</a:t>
          </a:r>
          <a:r>
            <a:rPr lang="en-US" sz="2000" kern="1200" dirty="0"/>
            <a:t>)</a:t>
          </a:r>
        </a:p>
      </dsp:txBody>
      <dsp:txXfrm>
        <a:off x="3868853" y="2858935"/>
        <a:ext cx="2530242" cy="1235133"/>
      </dsp:txXfrm>
    </dsp:sp>
    <dsp:sp modelId="{E2BA705C-24EE-4235-9165-03B63674E091}">
      <dsp:nvSpPr>
        <dsp:cNvPr id="0" name=""/>
        <dsp:cNvSpPr/>
      </dsp:nvSpPr>
      <dsp:spPr>
        <a:xfrm>
          <a:off x="7007825" y="0"/>
          <a:ext cx="3258870"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Tree Size Limit</a:t>
          </a:r>
        </a:p>
      </dsp:txBody>
      <dsp:txXfrm>
        <a:off x="7007825" y="0"/>
        <a:ext cx="3258870" cy="1305401"/>
      </dsp:txXfrm>
    </dsp:sp>
    <dsp:sp modelId="{331AD46E-0644-42FE-A3E4-A36C1D2D421F}">
      <dsp:nvSpPr>
        <dsp:cNvPr id="0" name=""/>
        <dsp:cNvSpPr/>
      </dsp:nvSpPr>
      <dsp:spPr>
        <a:xfrm>
          <a:off x="7333712" y="1306676"/>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Reached the </a:t>
          </a:r>
          <a:r>
            <a:rPr lang="en-US" sz="2000" i="1" kern="1200" dirty="0"/>
            <a:t>maximum tree depth</a:t>
          </a:r>
          <a:endParaRPr lang="en-US" sz="2000" kern="1200" dirty="0"/>
        </a:p>
      </dsp:txBody>
      <dsp:txXfrm>
        <a:off x="7372139" y="1345103"/>
        <a:ext cx="2530242" cy="1235133"/>
      </dsp:txXfrm>
    </dsp:sp>
    <dsp:sp modelId="{01B7FBDC-855A-477D-91B4-870273A7AAD1}">
      <dsp:nvSpPr>
        <dsp:cNvPr id="0" name=""/>
        <dsp:cNvSpPr/>
      </dsp:nvSpPr>
      <dsp:spPr>
        <a:xfrm>
          <a:off x="7333712" y="2820508"/>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Reached the </a:t>
          </a:r>
          <a:r>
            <a:rPr lang="en-US" sz="2000" i="1" kern="1200" dirty="0"/>
            <a:t>maximum number of leaves</a:t>
          </a:r>
          <a:endParaRPr lang="en-US" sz="2000" kern="1200" dirty="0"/>
        </a:p>
      </dsp:txBody>
      <dsp:txXfrm>
        <a:off x="7372139" y="2858935"/>
        <a:ext cx="2530242" cy="12351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BCFE8-4DB8-46A6-9EC2-CB142A845C84}">
      <dsp:nvSpPr>
        <dsp:cNvPr id="0" name=""/>
        <dsp:cNvSpPr/>
      </dsp:nvSpPr>
      <dsp:spPr>
        <a:xfrm>
          <a:off x="5262" y="0"/>
          <a:ext cx="5062686"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Action</a:t>
          </a:r>
        </a:p>
      </dsp:txBody>
      <dsp:txXfrm>
        <a:off x="5262" y="0"/>
        <a:ext cx="5062686" cy="1305401"/>
      </dsp:txXfrm>
    </dsp:sp>
    <dsp:sp modelId="{01F09B31-241C-480E-921F-EC9B06869B5F}">
      <dsp:nvSpPr>
        <dsp:cNvPr id="0" name=""/>
        <dsp:cNvSpPr/>
      </dsp:nvSpPr>
      <dsp:spPr>
        <a:xfrm>
          <a:off x="511531" y="1306676"/>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Treated as another distinct valid category</a:t>
          </a:r>
        </a:p>
      </dsp:txBody>
      <dsp:txXfrm>
        <a:off x="549958" y="1345103"/>
        <a:ext cx="3973295" cy="1235133"/>
      </dsp:txXfrm>
    </dsp:sp>
    <dsp:sp modelId="{182D09F0-63B3-4C36-97FB-97894BFECA4A}">
      <dsp:nvSpPr>
        <dsp:cNvPr id="0" name=""/>
        <dsp:cNvSpPr/>
      </dsp:nvSpPr>
      <dsp:spPr>
        <a:xfrm>
          <a:off x="511531" y="2820508"/>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Merged into other categories (e.g., the mode or the neighboring category).</a:t>
          </a:r>
        </a:p>
      </dsp:txBody>
      <dsp:txXfrm>
        <a:off x="549958" y="2858935"/>
        <a:ext cx="3973295" cy="1235133"/>
      </dsp:txXfrm>
    </dsp:sp>
    <dsp:sp modelId="{B67FFA0C-F30E-499B-A903-FD54540A74D1}">
      <dsp:nvSpPr>
        <dsp:cNvPr id="0" name=""/>
        <dsp:cNvSpPr/>
      </dsp:nvSpPr>
      <dsp:spPr>
        <a:xfrm>
          <a:off x="5447650" y="0"/>
          <a:ext cx="5062686"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Advantage</a:t>
          </a:r>
        </a:p>
      </dsp:txBody>
      <dsp:txXfrm>
        <a:off x="5447650" y="0"/>
        <a:ext cx="5062686" cy="1305401"/>
      </dsp:txXfrm>
    </dsp:sp>
    <dsp:sp modelId="{3B495870-2A87-4CFA-A737-C85F8EF9068C}">
      <dsp:nvSpPr>
        <dsp:cNvPr id="0" name=""/>
        <dsp:cNvSpPr/>
      </dsp:nvSpPr>
      <dsp:spPr>
        <a:xfrm>
          <a:off x="5953919" y="1306676"/>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The same number of observations is used for each predictor</a:t>
          </a:r>
        </a:p>
      </dsp:txBody>
      <dsp:txXfrm>
        <a:off x="5992346" y="1345103"/>
        <a:ext cx="3973295" cy="1235133"/>
      </dsp:txXfrm>
    </dsp:sp>
    <dsp:sp modelId="{F7CE6318-ABEB-4ED7-A452-5760AA9073DE}">
      <dsp:nvSpPr>
        <dsp:cNvPr id="0" name=""/>
        <dsp:cNvSpPr/>
      </dsp:nvSpPr>
      <dsp:spPr>
        <a:xfrm>
          <a:off x="5953919" y="2820508"/>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The presence of missing values in a predictor may associate with target values</a:t>
          </a:r>
        </a:p>
      </dsp:txBody>
      <dsp:txXfrm>
        <a:off x="5992346" y="2858935"/>
        <a:ext cx="3973295" cy="12351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CDEB8-05F1-46AE-842B-06746E68B001}">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Decision trees tend to over-fit data because I can keep splitting nodes such that the terminal nodes contain only one observation. </a:t>
          </a:r>
        </a:p>
      </dsp:txBody>
      <dsp:txXfrm>
        <a:off x="0" y="39687"/>
        <a:ext cx="3286125" cy="1971675"/>
      </dsp:txXfrm>
    </dsp:sp>
    <dsp:sp modelId="{2588FC0C-23BD-4B31-BBDC-18233B6FD6D4}">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More likely to over-fit data when there are many observations and many predictors</a:t>
          </a:r>
        </a:p>
      </dsp:txBody>
      <dsp:txXfrm>
        <a:off x="3614737" y="39687"/>
        <a:ext cx="3286125" cy="1971675"/>
      </dsp:txXfrm>
    </dsp:sp>
    <dsp:sp modelId="{34AE591B-E05D-4756-B5B1-0DEABD574C6D}">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 unlikely situation, we may select a predictor (e.g., Case Identifier) which has unique value on each observation</a:t>
          </a:r>
        </a:p>
      </dsp:txBody>
      <dsp:txXfrm>
        <a:off x="7229475" y="39687"/>
        <a:ext cx="3286125" cy="1971675"/>
      </dsp:txXfrm>
    </dsp:sp>
    <dsp:sp modelId="{31C87EAA-E904-4023-920A-4A6B1AB92A4A}">
      <dsp:nvSpPr>
        <dsp:cNvPr id="0" name=""/>
        <dsp:cNvSpPr/>
      </dsp:nvSpPr>
      <dsp:spPr>
        <a:xfrm>
          <a:off x="1807368"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Over-fitting means the model is more complex than it should be, and therefore the model may pick up noise instead of signal.</a:t>
          </a:r>
        </a:p>
      </dsp:txBody>
      <dsp:txXfrm>
        <a:off x="1807368" y="2339975"/>
        <a:ext cx="3286125" cy="1971675"/>
      </dsp:txXfrm>
    </dsp:sp>
    <dsp:sp modelId="{82D0E083-1F9B-4737-8648-E180897CC285}">
      <dsp:nvSpPr>
        <dsp:cNvPr id="0" name=""/>
        <dsp:cNvSpPr/>
      </dsp:nvSpPr>
      <dsp:spPr>
        <a:xfrm>
          <a:off x="5422106"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 overfitted data is overly tailored to the training data and not generalize well to new data.</a:t>
          </a:r>
        </a:p>
      </dsp:txBody>
      <dsp:txXfrm>
        <a:off x="5422106"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dirty="0"/>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9/22/2020</a:t>
            </a:fld>
            <a:endParaRPr lang="en-US" dirty="0"/>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dirty="0"/>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dirty="0"/>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a:t>
            </a:fld>
            <a:endParaRPr lang="en-US" dirty="0"/>
          </a:p>
        </p:txBody>
      </p:sp>
    </p:spTree>
    <p:extLst>
      <p:ext uri="{BB962C8B-B14F-4D97-AF65-F5344CB8AC3E}">
        <p14:creationId xmlns:p14="http://schemas.microsoft.com/office/powerpoint/2010/main" val="344634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dirty="0"/>
          </a:p>
        </p:txBody>
      </p:sp>
    </p:spTree>
    <p:extLst>
      <p:ext uri="{BB962C8B-B14F-4D97-AF65-F5344CB8AC3E}">
        <p14:creationId xmlns:p14="http://schemas.microsoft.com/office/powerpoint/2010/main" val="3939705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dirty="0"/>
          </a:p>
        </p:txBody>
      </p:sp>
    </p:spTree>
    <p:extLst>
      <p:ext uri="{BB962C8B-B14F-4D97-AF65-F5344CB8AC3E}">
        <p14:creationId xmlns:p14="http://schemas.microsoft.com/office/powerpoint/2010/main" val="2643518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dirty="0"/>
          </a:p>
        </p:txBody>
      </p:sp>
    </p:spTree>
    <p:extLst>
      <p:ext uri="{BB962C8B-B14F-4D97-AF65-F5344CB8AC3E}">
        <p14:creationId xmlns:p14="http://schemas.microsoft.com/office/powerpoint/2010/main" val="299913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dirty="0"/>
          </a:p>
        </p:txBody>
      </p:sp>
    </p:spTree>
    <p:extLst>
      <p:ext uri="{BB962C8B-B14F-4D97-AF65-F5344CB8AC3E}">
        <p14:creationId xmlns:p14="http://schemas.microsoft.com/office/powerpoint/2010/main" val="1774371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dirty="0"/>
          </a:p>
        </p:txBody>
      </p:sp>
    </p:spTree>
    <p:extLst>
      <p:ext uri="{BB962C8B-B14F-4D97-AF65-F5344CB8AC3E}">
        <p14:creationId xmlns:p14="http://schemas.microsoft.com/office/powerpoint/2010/main" val="425954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dirty="0"/>
          </a:p>
        </p:txBody>
      </p:sp>
    </p:spTree>
    <p:extLst>
      <p:ext uri="{BB962C8B-B14F-4D97-AF65-F5344CB8AC3E}">
        <p14:creationId xmlns:p14="http://schemas.microsoft.com/office/powerpoint/2010/main" val="3849901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dirty="0"/>
          </a:p>
        </p:txBody>
      </p:sp>
    </p:spTree>
    <p:extLst>
      <p:ext uri="{BB962C8B-B14F-4D97-AF65-F5344CB8AC3E}">
        <p14:creationId xmlns:p14="http://schemas.microsoft.com/office/powerpoint/2010/main" val="3594410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dirty="0"/>
          </a:p>
        </p:txBody>
      </p:sp>
    </p:spTree>
    <p:extLst>
      <p:ext uri="{BB962C8B-B14F-4D97-AF65-F5344CB8AC3E}">
        <p14:creationId xmlns:p14="http://schemas.microsoft.com/office/powerpoint/2010/main" val="3460650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dirty="0"/>
          </a:p>
        </p:txBody>
      </p:sp>
    </p:spTree>
    <p:extLst>
      <p:ext uri="{BB962C8B-B14F-4D97-AF65-F5344CB8AC3E}">
        <p14:creationId xmlns:p14="http://schemas.microsoft.com/office/powerpoint/2010/main" val="2133989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dirty="0"/>
          </a:p>
        </p:txBody>
      </p:sp>
    </p:spTree>
    <p:extLst>
      <p:ext uri="{BB962C8B-B14F-4D97-AF65-F5344CB8AC3E}">
        <p14:creationId xmlns:p14="http://schemas.microsoft.com/office/powerpoint/2010/main" val="110790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1595005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3394428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dirty="0"/>
          </a:p>
        </p:txBody>
      </p:sp>
    </p:spTree>
    <p:extLst>
      <p:ext uri="{BB962C8B-B14F-4D97-AF65-F5344CB8AC3E}">
        <p14:creationId xmlns:p14="http://schemas.microsoft.com/office/powerpoint/2010/main" val="1315456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1771429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366106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13372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1321800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3190975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1031559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951713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149186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dirty="0"/>
          </a:p>
        </p:txBody>
      </p:sp>
    </p:spTree>
    <p:extLst>
      <p:ext uri="{BB962C8B-B14F-4D97-AF65-F5344CB8AC3E}">
        <p14:creationId xmlns:p14="http://schemas.microsoft.com/office/powerpoint/2010/main" val="3554147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1257699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3286875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1407471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977961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dirty="0"/>
          </a:p>
        </p:txBody>
      </p:sp>
    </p:spTree>
    <p:extLst>
      <p:ext uri="{BB962C8B-B14F-4D97-AF65-F5344CB8AC3E}">
        <p14:creationId xmlns:p14="http://schemas.microsoft.com/office/powerpoint/2010/main" val="2913629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1243519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1742578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3729320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3639495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dirty="0"/>
          </a:p>
        </p:txBody>
      </p:sp>
    </p:spTree>
    <p:extLst>
      <p:ext uri="{BB962C8B-B14F-4D97-AF65-F5344CB8AC3E}">
        <p14:creationId xmlns:p14="http://schemas.microsoft.com/office/powerpoint/2010/main" val="213017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dirty="0"/>
          </a:p>
        </p:txBody>
      </p:sp>
    </p:spTree>
    <p:extLst>
      <p:ext uri="{BB962C8B-B14F-4D97-AF65-F5344CB8AC3E}">
        <p14:creationId xmlns:p14="http://schemas.microsoft.com/office/powerpoint/2010/main" val="2899443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dirty="0"/>
          </a:p>
        </p:txBody>
      </p:sp>
    </p:spTree>
    <p:extLst>
      <p:ext uri="{BB962C8B-B14F-4D97-AF65-F5344CB8AC3E}">
        <p14:creationId xmlns:p14="http://schemas.microsoft.com/office/powerpoint/2010/main" val="1027639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dirty="0"/>
          </a:p>
        </p:txBody>
      </p:sp>
    </p:spTree>
    <p:extLst>
      <p:ext uri="{BB962C8B-B14F-4D97-AF65-F5344CB8AC3E}">
        <p14:creationId xmlns:p14="http://schemas.microsoft.com/office/powerpoint/2010/main" val="2602735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dirty="0"/>
          </a:p>
        </p:txBody>
      </p:sp>
    </p:spTree>
    <p:extLst>
      <p:ext uri="{BB962C8B-B14F-4D97-AF65-F5344CB8AC3E}">
        <p14:creationId xmlns:p14="http://schemas.microsoft.com/office/powerpoint/2010/main" val="3103864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dirty="0"/>
          </a:p>
        </p:txBody>
      </p:sp>
    </p:spTree>
    <p:extLst>
      <p:ext uri="{BB962C8B-B14F-4D97-AF65-F5344CB8AC3E}">
        <p14:creationId xmlns:p14="http://schemas.microsoft.com/office/powerpoint/2010/main" val="3428383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dirty="0"/>
          </a:p>
        </p:txBody>
      </p:sp>
    </p:spTree>
    <p:extLst>
      <p:ext uri="{BB962C8B-B14F-4D97-AF65-F5344CB8AC3E}">
        <p14:creationId xmlns:p14="http://schemas.microsoft.com/office/powerpoint/2010/main" val="1350978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dirty="0"/>
          </a:p>
        </p:txBody>
      </p:sp>
    </p:spTree>
    <p:extLst>
      <p:ext uri="{BB962C8B-B14F-4D97-AF65-F5344CB8AC3E}">
        <p14:creationId xmlns:p14="http://schemas.microsoft.com/office/powerpoint/2010/main" val="2469226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dirty="0"/>
          </a:p>
        </p:txBody>
      </p:sp>
    </p:spTree>
    <p:extLst>
      <p:ext uri="{BB962C8B-B14F-4D97-AF65-F5344CB8AC3E}">
        <p14:creationId xmlns:p14="http://schemas.microsoft.com/office/powerpoint/2010/main" val="33508538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dirty="0"/>
          </a:p>
        </p:txBody>
      </p:sp>
    </p:spTree>
    <p:extLst>
      <p:ext uri="{BB962C8B-B14F-4D97-AF65-F5344CB8AC3E}">
        <p14:creationId xmlns:p14="http://schemas.microsoft.com/office/powerpoint/2010/main" val="3139112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dirty="0"/>
          </a:p>
        </p:txBody>
      </p:sp>
    </p:spTree>
    <p:extLst>
      <p:ext uri="{BB962C8B-B14F-4D97-AF65-F5344CB8AC3E}">
        <p14:creationId xmlns:p14="http://schemas.microsoft.com/office/powerpoint/2010/main" val="3002591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dirty="0"/>
          </a:p>
        </p:txBody>
      </p:sp>
    </p:spTree>
    <p:extLst>
      <p:ext uri="{BB962C8B-B14F-4D97-AF65-F5344CB8AC3E}">
        <p14:creationId xmlns:p14="http://schemas.microsoft.com/office/powerpoint/2010/main" val="128260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dirty="0"/>
          </a:p>
        </p:txBody>
      </p:sp>
    </p:spTree>
    <p:extLst>
      <p:ext uri="{BB962C8B-B14F-4D97-AF65-F5344CB8AC3E}">
        <p14:creationId xmlns:p14="http://schemas.microsoft.com/office/powerpoint/2010/main" val="19535679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dirty="0"/>
          </a:p>
        </p:txBody>
      </p:sp>
    </p:spTree>
    <p:extLst>
      <p:ext uri="{BB962C8B-B14F-4D97-AF65-F5344CB8AC3E}">
        <p14:creationId xmlns:p14="http://schemas.microsoft.com/office/powerpoint/2010/main" val="1484948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dirty="0"/>
          </a:p>
        </p:txBody>
      </p:sp>
    </p:spTree>
    <p:extLst>
      <p:ext uri="{BB962C8B-B14F-4D97-AF65-F5344CB8AC3E}">
        <p14:creationId xmlns:p14="http://schemas.microsoft.com/office/powerpoint/2010/main" val="1549111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dirty="0"/>
          </a:p>
        </p:txBody>
      </p:sp>
    </p:spTree>
    <p:extLst>
      <p:ext uri="{BB962C8B-B14F-4D97-AF65-F5344CB8AC3E}">
        <p14:creationId xmlns:p14="http://schemas.microsoft.com/office/powerpoint/2010/main" val="640793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dirty="0"/>
          </a:p>
        </p:txBody>
      </p:sp>
    </p:spTree>
    <p:extLst>
      <p:ext uri="{BB962C8B-B14F-4D97-AF65-F5344CB8AC3E}">
        <p14:creationId xmlns:p14="http://schemas.microsoft.com/office/powerpoint/2010/main" val="1405757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37072456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41719768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dirty="0"/>
          </a:p>
        </p:txBody>
      </p:sp>
    </p:spTree>
    <p:extLst>
      <p:ext uri="{BB962C8B-B14F-4D97-AF65-F5344CB8AC3E}">
        <p14:creationId xmlns:p14="http://schemas.microsoft.com/office/powerpoint/2010/main" val="21088237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27569078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11338806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3503499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dirty="0"/>
          </a:p>
        </p:txBody>
      </p:sp>
    </p:spTree>
    <p:extLst>
      <p:ext uri="{BB962C8B-B14F-4D97-AF65-F5344CB8AC3E}">
        <p14:creationId xmlns:p14="http://schemas.microsoft.com/office/powerpoint/2010/main" val="30564621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2534772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3642131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22794609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12726435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14014098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40855632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15871788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39527971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25072860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69</a:t>
            </a:fld>
            <a:endParaRPr lang="en-US" dirty="0"/>
          </a:p>
        </p:txBody>
      </p:sp>
    </p:spTree>
    <p:extLst>
      <p:ext uri="{BB962C8B-B14F-4D97-AF65-F5344CB8AC3E}">
        <p14:creationId xmlns:p14="http://schemas.microsoft.com/office/powerpoint/2010/main" val="1851499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23728232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70</a:t>
            </a:fld>
            <a:endParaRPr lang="en-US" dirty="0"/>
          </a:p>
        </p:txBody>
      </p:sp>
    </p:spTree>
    <p:extLst>
      <p:ext uri="{BB962C8B-B14F-4D97-AF65-F5344CB8AC3E}">
        <p14:creationId xmlns:p14="http://schemas.microsoft.com/office/powerpoint/2010/main" val="40926232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71</a:t>
            </a:fld>
            <a:endParaRPr lang="en-US" dirty="0"/>
          </a:p>
        </p:txBody>
      </p:sp>
    </p:spTree>
    <p:extLst>
      <p:ext uri="{BB962C8B-B14F-4D97-AF65-F5344CB8AC3E}">
        <p14:creationId xmlns:p14="http://schemas.microsoft.com/office/powerpoint/2010/main" val="13343087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72</a:t>
            </a:fld>
            <a:endParaRPr lang="en-US" dirty="0"/>
          </a:p>
        </p:txBody>
      </p:sp>
    </p:spTree>
    <p:extLst>
      <p:ext uri="{BB962C8B-B14F-4D97-AF65-F5344CB8AC3E}">
        <p14:creationId xmlns:p14="http://schemas.microsoft.com/office/powerpoint/2010/main" val="1335910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dirty="0"/>
          </a:p>
        </p:txBody>
      </p:sp>
    </p:spTree>
    <p:extLst>
      <p:ext uri="{BB962C8B-B14F-4D97-AF65-F5344CB8AC3E}">
        <p14:creationId xmlns:p14="http://schemas.microsoft.com/office/powerpoint/2010/main" val="3869427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dirty="0"/>
          </a:p>
        </p:txBody>
      </p:sp>
    </p:spTree>
    <p:extLst>
      <p:ext uri="{BB962C8B-B14F-4D97-AF65-F5344CB8AC3E}">
        <p14:creationId xmlns:p14="http://schemas.microsoft.com/office/powerpoint/2010/main" val="863392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63D3D0-E72B-4B81-96A8-D002F9EA10E4}" type="datetime1">
              <a:rPr lang="en-US" smtClean="0"/>
              <a:t>9/22/2020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50F1EF-A62C-49CA-B6A6-3B09327B10C0}" type="datetime1">
              <a:rPr lang="en-US" smtClean="0"/>
              <a:t>9/22/2020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pic>
        <p:nvPicPr>
          <p:cNvPr id="7" name="Picture 6" descr="A picture containing table&#10;&#10;Description automatically generated">
            <a:extLst>
              <a:ext uri="{FF2B5EF4-FFF2-40B4-BE49-F238E27FC236}">
                <a16:creationId xmlns:a16="http://schemas.microsoft.com/office/drawing/2014/main" id="{7B1D11E2-4942-4F6A-81E4-2D11368390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3579" y="6443662"/>
            <a:ext cx="3208421" cy="457200"/>
          </a:xfrm>
          <a:prstGeom prst="rect">
            <a:avLst/>
          </a:prstGeom>
        </p:spPr>
      </p:pic>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19DF77-DF61-4B29-A4A3-3DC018FE5C04}" type="datetime1">
              <a:rPr lang="en-US" smtClean="0"/>
              <a:t>9/22/2020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pic>
        <p:nvPicPr>
          <p:cNvPr id="7" name="Picture 6" descr="A picture containing table&#10;&#10;Description automatically generated">
            <a:extLst>
              <a:ext uri="{FF2B5EF4-FFF2-40B4-BE49-F238E27FC236}">
                <a16:creationId xmlns:a16="http://schemas.microsoft.com/office/drawing/2014/main" id="{FE340685-AFAE-48B8-96E2-DF11355699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738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2561CD-C454-4C87-90D6-7BEECDB21E57}" type="datetime1">
              <a:rPr lang="en-US" smtClean="0"/>
              <a:t>9/22/2020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dirty="0"/>
          </a:p>
        </p:txBody>
      </p:sp>
      <p:pic>
        <p:nvPicPr>
          <p:cNvPr id="7" name="Picture 6" descr="A picture containing table&#10;&#10;Description automatically generated">
            <a:extLst>
              <a:ext uri="{FF2B5EF4-FFF2-40B4-BE49-F238E27FC236}">
                <a16:creationId xmlns:a16="http://schemas.microsoft.com/office/drawing/2014/main" id="{9B7E9AA6-AC01-46BE-9E96-B7733A0957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DE9B6C-EA61-4DE1-A038-EC9E6A79E86B}" type="datetime1">
              <a:rPr lang="en-US" smtClean="0"/>
              <a:t>9/22/2020</a:t>
            </a:fld>
            <a:endParaRPr lang="en-US" dirty="0"/>
          </a:p>
        </p:txBody>
      </p:sp>
      <p:sp>
        <p:nvSpPr>
          <p:cNvPr id="5" name="Footer Placeholder 4"/>
          <p:cNvSpPr>
            <a:spLocks noGrp="1"/>
          </p:cNvSpPr>
          <p:nvPr>
            <p:ph type="ftr" sz="quarter" idx="11"/>
          </p:nvPr>
        </p:nvSpPr>
        <p:spPr/>
        <p:txBody>
          <a:bodyPr/>
          <a:lstStyle/>
          <a:p>
            <a:r>
              <a:rPr lang="en-US"/>
              <a:t>Copyright © 2020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pic>
        <p:nvPicPr>
          <p:cNvPr id="7" name="Picture 6" descr="A picture containing table&#10;&#10;Description automatically generated">
            <a:extLst>
              <a:ext uri="{FF2B5EF4-FFF2-40B4-BE49-F238E27FC236}">
                <a16:creationId xmlns:a16="http://schemas.microsoft.com/office/drawing/2014/main" id="{72545FCF-59D6-468F-BE90-0C3F3A4E3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84C255-B31B-465C-ABFC-A832E2ED26E4}" type="datetime1">
              <a:rPr lang="en-US" smtClean="0"/>
              <a:t>9/22/2020</a:t>
            </a:fld>
            <a:endParaRPr lang="en-US" dirty="0"/>
          </a:p>
        </p:txBody>
      </p:sp>
      <p:sp>
        <p:nvSpPr>
          <p:cNvPr id="6" name="Footer Placeholder 5"/>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pic>
        <p:nvPicPr>
          <p:cNvPr id="8" name="Picture 7" descr="A picture containing table&#10;&#10;Description automatically generated">
            <a:extLst>
              <a:ext uri="{FF2B5EF4-FFF2-40B4-BE49-F238E27FC236}">
                <a16:creationId xmlns:a16="http://schemas.microsoft.com/office/drawing/2014/main" id="{434FA913-284E-4745-AB1B-15C7E5F61CE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9E65DF-1C5A-424F-B929-541F77CA7971}" type="datetime1">
              <a:rPr lang="en-US" smtClean="0"/>
              <a:t>9/22/2020</a:t>
            </a:fld>
            <a:endParaRPr lang="en-US" dirty="0"/>
          </a:p>
        </p:txBody>
      </p:sp>
      <p:sp>
        <p:nvSpPr>
          <p:cNvPr id="8" name="Footer Placeholder 7"/>
          <p:cNvSpPr>
            <a:spLocks noGrp="1"/>
          </p:cNvSpPr>
          <p:nvPr>
            <p:ph type="ftr" sz="quarter" idx="11"/>
          </p:nvPr>
        </p:nvSpPr>
        <p:spPr/>
        <p:txBody>
          <a:bodyPr/>
          <a:lstStyle/>
          <a:p>
            <a:r>
              <a:rPr lang="en-US"/>
              <a:t>Copyright © 2020 by Ming-Long Lam, Ph.D.</a:t>
            </a:r>
            <a:endParaRPr lang="en-US" dirty="0"/>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dirty="0"/>
          </a:p>
        </p:txBody>
      </p:sp>
      <p:pic>
        <p:nvPicPr>
          <p:cNvPr id="10" name="Picture 9" descr="A picture containing table&#10;&#10;Description automatically generated">
            <a:extLst>
              <a:ext uri="{FF2B5EF4-FFF2-40B4-BE49-F238E27FC236}">
                <a16:creationId xmlns:a16="http://schemas.microsoft.com/office/drawing/2014/main" id="{6CF7BFB0-A17E-4974-BA68-B1C9453785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887F1F-2DB5-4A28-87CD-DE4EA4A9B402}" type="datetime1">
              <a:rPr lang="en-US" smtClean="0"/>
              <a:t>9/22/2020</a:t>
            </a:fld>
            <a:endParaRPr lang="en-US" dirty="0"/>
          </a:p>
        </p:txBody>
      </p:sp>
      <p:sp>
        <p:nvSpPr>
          <p:cNvPr id="4" name="Footer Placeholder 3"/>
          <p:cNvSpPr>
            <a:spLocks noGrp="1"/>
          </p:cNvSpPr>
          <p:nvPr>
            <p:ph type="ftr" sz="quarter" idx="11"/>
          </p:nvPr>
        </p:nvSpPr>
        <p:spPr/>
        <p:txBody>
          <a:bodyPr/>
          <a:lstStyle/>
          <a:p>
            <a:r>
              <a:rPr lang="en-US"/>
              <a:t>Copyright © 2020 by Ming-Long Lam, Ph.D.</a:t>
            </a:r>
            <a:endParaRPr lang="en-US" dirty="0"/>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dirty="0"/>
          </a:p>
        </p:txBody>
      </p:sp>
      <p:pic>
        <p:nvPicPr>
          <p:cNvPr id="6" name="Picture 5" descr="A picture containing table&#10;&#10;Description automatically generated">
            <a:extLst>
              <a:ext uri="{FF2B5EF4-FFF2-40B4-BE49-F238E27FC236}">
                <a16:creationId xmlns:a16="http://schemas.microsoft.com/office/drawing/2014/main" id="{BF844C6E-4C7E-44A7-B13C-42B2088CFE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801AEC-17E8-4603-8782-9190760198AD}" type="datetime1">
              <a:rPr lang="en-US" smtClean="0"/>
              <a:t>9/22/2020</a:t>
            </a:fld>
            <a:endParaRPr lang="en-US" dirty="0"/>
          </a:p>
        </p:txBody>
      </p:sp>
      <p:sp>
        <p:nvSpPr>
          <p:cNvPr id="3" name="Footer Placeholder 2"/>
          <p:cNvSpPr>
            <a:spLocks noGrp="1"/>
          </p:cNvSpPr>
          <p:nvPr>
            <p:ph type="ftr" sz="quarter" idx="11"/>
          </p:nvPr>
        </p:nvSpPr>
        <p:spPr/>
        <p:txBody>
          <a:bodyPr/>
          <a:lstStyle/>
          <a:p>
            <a:r>
              <a:rPr lang="en-US"/>
              <a:t>Copyright © 2020 by Ming-Long Lam, Ph.D.</a:t>
            </a:r>
            <a:endParaRPr lang="en-US" dirty="0"/>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dirty="0"/>
          </a:p>
        </p:txBody>
      </p:sp>
      <p:pic>
        <p:nvPicPr>
          <p:cNvPr id="5" name="Picture 4" descr="A picture containing table&#10;&#10;Description automatically generated">
            <a:extLst>
              <a:ext uri="{FF2B5EF4-FFF2-40B4-BE49-F238E27FC236}">
                <a16:creationId xmlns:a16="http://schemas.microsoft.com/office/drawing/2014/main" id="{66EF4C8A-A9FD-48CF-A8D0-A1831E4CC41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C9F608-BCF0-40A7-83A6-06DCC93C7ABE}" type="datetime1">
              <a:rPr lang="en-US" smtClean="0"/>
              <a:t>9/22/2020</a:t>
            </a:fld>
            <a:endParaRPr lang="en-US" dirty="0"/>
          </a:p>
        </p:txBody>
      </p:sp>
      <p:sp>
        <p:nvSpPr>
          <p:cNvPr id="6" name="Footer Placeholder 5"/>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pic>
        <p:nvPicPr>
          <p:cNvPr id="8" name="Picture 7" descr="A picture containing table&#10;&#10;Description automatically generated">
            <a:extLst>
              <a:ext uri="{FF2B5EF4-FFF2-40B4-BE49-F238E27FC236}">
                <a16:creationId xmlns:a16="http://schemas.microsoft.com/office/drawing/2014/main" id="{122744AB-E45C-425F-8B9B-880B70F3F1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0D2E12-665C-43C1-A4BE-899118D10A63}" type="datetime1">
              <a:rPr lang="en-US" smtClean="0"/>
              <a:t>9/22/2020</a:t>
            </a:fld>
            <a:endParaRPr lang="en-US" dirty="0"/>
          </a:p>
        </p:txBody>
      </p:sp>
      <p:sp>
        <p:nvSpPr>
          <p:cNvPr id="6" name="Footer Placeholder 5"/>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pic>
        <p:nvPicPr>
          <p:cNvPr id="8" name="Picture 7" descr="A picture containing table&#10;&#10;Description automatically generated">
            <a:extLst>
              <a:ext uri="{FF2B5EF4-FFF2-40B4-BE49-F238E27FC236}">
                <a16:creationId xmlns:a16="http://schemas.microsoft.com/office/drawing/2014/main" id="{DC81A263-A5CD-44B0-A6A8-22C9022B38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D14283-0FE6-4191-A6F6-F74DC39AF077}" type="datetime1">
              <a:rPr lang="en-US" smtClean="0"/>
              <a:t>9/22/2020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2020 by Ming-Long Lam, Ph.D.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dirty="0"/>
          </a:p>
        </p:txBody>
      </p:sp>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statweb.stanford.edu/~jh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youtube.com/watch?v=aDy6mzbS8rs" TargetMode="External"/><Relationship Id="rId5" Type="http://schemas.openxmlformats.org/officeDocument/2006/relationships/hyperlink" Target="http://statweb.stanford.edu/~olshen/" TargetMode="External"/><Relationship Id="rId4" Type="http://schemas.openxmlformats.org/officeDocument/2006/relationships/hyperlink" Target="http://vcresearch.berkeley.edu/faculty/charles-stone"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www.cs.csi.cuny.edu/~imberman/ai/Entropy%20and%20Information%20Gain.ht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package" Target="../embeddings/Microsoft_Excel_Worksheet.xlsx"/></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autonlab.org/_media/tutorials/infogain11.pdf"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7.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8.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9.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upport.sas.com/documentation/cdl/en/stathpug/68163/HTML/default/viewer.htm#stathpug_hpsplit_details06.htm"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0.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2.xml.rels><?xml version="1.0" encoding="UTF-8" standalone="yes"?>
<Relationships xmlns="http://schemas.openxmlformats.org/package/2006/relationships"><Relationship Id="rId3" Type="http://schemas.openxmlformats.org/officeDocument/2006/relationships/hyperlink" Target="https://www.kaggle.com/c/bike-sharing-demand"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3916" y="2117627"/>
            <a:ext cx="10621108" cy="1885206"/>
          </a:xfrm>
          <a:noFill/>
        </p:spPr>
        <p:txBody>
          <a:bodyPr>
            <a:noAutofit/>
          </a:bodyPr>
          <a:lstStyle/>
          <a:p>
            <a:br>
              <a:rPr lang="en-US" sz="7000" b="1" dirty="0">
                <a:solidFill>
                  <a:schemeClr val="bg1"/>
                </a:solidFill>
              </a:rPr>
            </a:br>
            <a:br>
              <a:rPr lang="en-US" sz="7000" b="1" dirty="0">
                <a:solidFill>
                  <a:schemeClr val="bg1"/>
                </a:solidFill>
              </a:rPr>
            </a:br>
            <a:br>
              <a:rPr lang="en-US" sz="7000" b="1" dirty="0">
                <a:solidFill>
                  <a:schemeClr val="bg1"/>
                </a:solidFill>
              </a:rPr>
            </a:br>
            <a:r>
              <a:rPr lang="en-US" sz="7000" b="1" dirty="0">
                <a:solidFill>
                  <a:schemeClr val="accent5">
                    <a:lumMod val="50000"/>
                  </a:schemeClr>
                </a:solidFill>
              </a:rPr>
              <a:t>CS 484</a:t>
            </a:r>
            <a:br>
              <a:rPr lang="en-US" sz="7000" b="1" dirty="0">
                <a:solidFill>
                  <a:schemeClr val="accent5">
                    <a:lumMod val="50000"/>
                  </a:schemeClr>
                </a:solidFill>
              </a:rPr>
            </a:br>
            <a:r>
              <a:rPr lang="en-US" sz="7000" b="1" dirty="0">
                <a:solidFill>
                  <a:schemeClr val="accent5">
                    <a:lumMod val="50000"/>
                  </a:schemeClr>
                </a:solidFill>
              </a:rPr>
              <a:t>Intro to Machine Learning</a:t>
            </a:r>
          </a:p>
        </p:txBody>
      </p:sp>
      <p:sp>
        <p:nvSpPr>
          <p:cNvPr id="3" name="Subtitle 2"/>
          <p:cNvSpPr>
            <a:spLocks noGrp="1"/>
          </p:cNvSpPr>
          <p:nvPr>
            <p:ph type="subTitle" idx="1"/>
          </p:nvPr>
        </p:nvSpPr>
        <p:spPr>
          <a:xfrm>
            <a:off x="1524000" y="4740373"/>
            <a:ext cx="9144000" cy="1655762"/>
          </a:xfrm>
        </p:spPr>
        <p:txBody>
          <a:bodyPr anchor="ctr">
            <a:normAutofit/>
          </a:bodyPr>
          <a:lstStyle/>
          <a:p>
            <a:r>
              <a:rPr lang="en-US" sz="4000" dirty="0"/>
              <a:t>Week 5</a:t>
            </a:r>
          </a:p>
          <a:p>
            <a:r>
              <a:rPr lang="en-US" sz="4000" dirty="0"/>
              <a:t>September 23, 2020</a:t>
            </a:r>
          </a:p>
        </p:txBody>
      </p:sp>
      <p:sp>
        <p:nvSpPr>
          <p:cNvPr id="6" name="Footer Placeholder 5">
            <a:extLst>
              <a:ext uri="{FF2B5EF4-FFF2-40B4-BE49-F238E27FC236}">
                <a16:creationId xmlns:a16="http://schemas.microsoft.com/office/drawing/2014/main" id="{74FD01BE-3D02-4883-BC9F-D73575207879}"/>
              </a:ext>
            </a:extLst>
          </p:cNvPr>
          <p:cNvSpPr>
            <a:spLocks noGrp="1"/>
          </p:cNvSpPr>
          <p:nvPr>
            <p:ph type="ftr" sz="quarter" idx="11"/>
          </p:nvPr>
        </p:nvSpPr>
        <p:spPr/>
        <p:txBody>
          <a:bodyPr/>
          <a:lstStyle/>
          <a:p>
            <a:r>
              <a:rPr lang="en-US"/>
              <a:t>Copyright © 2020 by Ming-Long Lam, Ph.D.</a:t>
            </a:r>
            <a:endParaRPr lang="en-US" dirty="0"/>
          </a:p>
        </p:txBody>
      </p:sp>
      <p:sp>
        <p:nvSpPr>
          <p:cNvPr id="9" name="Slide Number Placeholder 8"/>
          <p:cNvSpPr>
            <a:spLocks noGrp="1"/>
          </p:cNvSpPr>
          <p:nvPr>
            <p:ph type="sldNum" sz="quarter" idx="12"/>
          </p:nvPr>
        </p:nvSpPr>
        <p:spPr>
          <a:xfrm>
            <a:off x="9448800" y="0"/>
            <a:ext cx="2743200" cy="365125"/>
          </a:xfrm>
        </p:spPr>
        <p:txBody>
          <a:bodyPr/>
          <a:lstStyle/>
          <a:p>
            <a:fld id="{1C20BA80-1909-427C-B3BD-3DD8AEAFD5BE}" type="slidenum">
              <a:rPr lang="en-US" smtClean="0">
                <a:solidFill>
                  <a:srgbClr val="FFFF00"/>
                </a:solidFill>
              </a:rPr>
              <a:t>1</a:t>
            </a:fld>
            <a:endParaRPr lang="en-US" dirty="0">
              <a:solidFill>
                <a:srgbClr val="FFFF00"/>
              </a:solidFill>
            </a:endParaRPr>
          </a:p>
        </p:txBody>
      </p:sp>
      <p:pic>
        <p:nvPicPr>
          <p:cNvPr id="5" name="Picture 4" descr="A picture containing drawing&#10;&#10;Description automatically generated">
            <a:extLst>
              <a:ext uri="{FF2B5EF4-FFF2-40B4-BE49-F238E27FC236}">
                <a16:creationId xmlns:a16="http://schemas.microsoft.com/office/drawing/2014/main" id="{6FA015BE-09F2-4D92-B3A3-7A14BE48C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852" y="182562"/>
            <a:ext cx="6550927" cy="1828800"/>
          </a:xfrm>
          <a:prstGeom prst="rect">
            <a:avLst/>
          </a:prstGeom>
        </p:spPr>
      </p:pic>
    </p:spTree>
    <p:extLst>
      <p:ext uri="{BB962C8B-B14F-4D97-AF65-F5344CB8AC3E}">
        <p14:creationId xmlns:p14="http://schemas.microsoft.com/office/powerpoint/2010/main" val="702604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BAD versus VALUE and YOJ</a:t>
            </a:r>
          </a:p>
        </p:txBody>
      </p:sp>
      <p:sp>
        <p:nvSpPr>
          <p:cNvPr id="4" name="Footer Placeholder 3">
            <a:extLst>
              <a:ext uri="{FF2B5EF4-FFF2-40B4-BE49-F238E27FC236}">
                <a16:creationId xmlns:a16="http://schemas.microsoft.com/office/drawing/2014/main" id="{F9E2AD3B-A23C-4016-A41E-F4A6387B1F7C}"/>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dirty="0"/>
          </a:p>
        </p:txBody>
      </p:sp>
      <p:sp>
        <p:nvSpPr>
          <p:cNvPr id="9" name="TextBox 8"/>
          <p:cNvSpPr txBox="1"/>
          <p:nvPr/>
        </p:nvSpPr>
        <p:spPr>
          <a:xfrm>
            <a:off x="838200" y="5279506"/>
            <a:ext cx="2305050" cy="381000"/>
          </a:xfrm>
          <a:prstGeom prst="rect">
            <a:avLst/>
          </a:prstGeom>
          <a:noFill/>
        </p:spPr>
        <p:txBody>
          <a:bodyPr wrap="square" rtlCol="0">
            <a:spAutoFit/>
          </a:bodyPr>
          <a:lstStyle/>
          <a:p>
            <a:r>
              <a:rPr lang="en-US" dirty="0"/>
              <a:t>No Visible Segments</a:t>
            </a:r>
          </a:p>
        </p:txBody>
      </p:sp>
      <p:sp>
        <p:nvSpPr>
          <p:cNvPr id="10" name="TextBox 9"/>
          <p:cNvSpPr txBox="1"/>
          <p:nvPr/>
        </p:nvSpPr>
        <p:spPr>
          <a:xfrm>
            <a:off x="6163461" y="5289918"/>
            <a:ext cx="2763723" cy="381000"/>
          </a:xfrm>
          <a:prstGeom prst="rect">
            <a:avLst/>
          </a:prstGeom>
          <a:noFill/>
        </p:spPr>
        <p:txBody>
          <a:bodyPr wrap="square" rtlCol="0">
            <a:spAutoFit/>
          </a:bodyPr>
          <a:lstStyle/>
          <a:p>
            <a:r>
              <a:rPr lang="en-US" dirty="0"/>
              <a:t>No Visible Segments</a:t>
            </a:r>
          </a:p>
        </p:txBody>
      </p:sp>
      <p:pic>
        <p:nvPicPr>
          <p:cNvPr id="3" name="Picture 2">
            <a:extLst>
              <a:ext uri="{FF2B5EF4-FFF2-40B4-BE49-F238E27FC236}">
                <a16:creationId xmlns:a16="http://schemas.microsoft.com/office/drawing/2014/main" id="{8D5BE999-3B37-4711-85CC-86FF2719EAC7}"/>
              </a:ext>
            </a:extLst>
          </p:cNvPr>
          <p:cNvPicPr>
            <a:picLocks noChangeAspect="1"/>
          </p:cNvPicPr>
          <p:nvPr/>
        </p:nvPicPr>
        <p:blipFill>
          <a:blip r:embed="rId3"/>
          <a:stretch>
            <a:fillRect/>
          </a:stretch>
        </p:blipFill>
        <p:spPr>
          <a:xfrm>
            <a:off x="838200" y="1871271"/>
            <a:ext cx="4979534" cy="3378970"/>
          </a:xfrm>
          <a:prstGeom prst="rect">
            <a:avLst/>
          </a:prstGeom>
        </p:spPr>
      </p:pic>
      <p:pic>
        <p:nvPicPr>
          <p:cNvPr id="5" name="Picture 4">
            <a:extLst>
              <a:ext uri="{FF2B5EF4-FFF2-40B4-BE49-F238E27FC236}">
                <a16:creationId xmlns:a16="http://schemas.microsoft.com/office/drawing/2014/main" id="{F899AA79-A3EE-4978-A335-271669F8273B}"/>
              </a:ext>
            </a:extLst>
          </p:cNvPr>
          <p:cNvPicPr>
            <a:picLocks noChangeAspect="1"/>
          </p:cNvPicPr>
          <p:nvPr/>
        </p:nvPicPr>
        <p:blipFill>
          <a:blip r:embed="rId4"/>
          <a:stretch>
            <a:fillRect/>
          </a:stretch>
        </p:blipFill>
        <p:spPr>
          <a:xfrm>
            <a:off x="6238875" y="1871271"/>
            <a:ext cx="4979534" cy="3378970"/>
          </a:xfrm>
          <a:prstGeom prst="rect">
            <a:avLst/>
          </a:prstGeom>
        </p:spPr>
      </p:pic>
    </p:spTree>
    <p:extLst>
      <p:ext uri="{BB962C8B-B14F-4D97-AF65-F5344CB8AC3E}">
        <p14:creationId xmlns:p14="http://schemas.microsoft.com/office/powerpoint/2010/main" val="3700573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BAD versus DELINQ</a:t>
            </a:r>
          </a:p>
        </p:txBody>
      </p:sp>
      <p:sp>
        <p:nvSpPr>
          <p:cNvPr id="3" name="Content Placeholder 2"/>
          <p:cNvSpPr>
            <a:spLocks noGrp="1"/>
          </p:cNvSpPr>
          <p:nvPr>
            <p:ph idx="1"/>
          </p:nvPr>
        </p:nvSpPr>
        <p:spPr>
          <a:xfrm>
            <a:off x="6096000" y="1825625"/>
            <a:ext cx="5257800" cy="4351338"/>
          </a:xfrm>
        </p:spPr>
        <p:txBody>
          <a:bodyPr>
            <a:normAutofit/>
          </a:bodyPr>
          <a:lstStyle/>
          <a:p>
            <a:r>
              <a:rPr lang="en-US" dirty="0"/>
              <a:t>When DELINQ is missing or equals to 0, the default rates are much lower than the average.</a:t>
            </a:r>
          </a:p>
          <a:p>
            <a:r>
              <a:rPr lang="en-US" dirty="0"/>
              <a:t>When DELINQ &gt; 0, the default rates increase above the average as DELINQ increases.</a:t>
            </a:r>
          </a:p>
          <a:p>
            <a:r>
              <a:rPr lang="en-US" dirty="0"/>
              <a:t>When DELINQ &gt; 4, the default rate jumps again</a:t>
            </a:r>
          </a:p>
        </p:txBody>
      </p:sp>
      <p:sp>
        <p:nvSpPr>
          <p:cNvPr id="4" name="Footer Placeholder 3">
            <a:extLst>
              <a:ext uri="{FF2B5EF4-FFF2-40B4-BE49-F238E27FC236}">
                <a16:creationId xmlns:a16="http://schemas.microsoft.com/office/drawing/2014/main" id="{29088FDF-F22A-4587-B991-2BFE83741C23}"/>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dirty="0"/>
          </a:p>
        </p:txBody>
      </p:sp>
      <p:pic>
        <p:nvPicPr>
          <p:cNvPr id="6" name="Picture 5">
            <a:extLst>
              <a:ext uri="{FF2B5EF4-FFF2-40B4-BE49-F238E27FC236}">
                <a16:creationId xmlns:a16="http://schemas.microsoft.com/office/drawing/2014/main" id="{23680FF3-7A9D-457E-82F6-6A1E59CF48C5}"/>
              </a:ext>
            </a:extLst>
          </p:cNvPr>
          <p:cNvPicPr>
            <a:picLocks noChangeAspect="1"/>
          </p:cNvPicPr>
          <p:nvPr/>
        </p:nvPicPr>
        <p:blipFill>
          <a:blip r:embed="rId3"/>
          <a:stretch>
            <a:fillRect/>
          </a:stretch>
        </p:blipFill>
        <p:spPr>
          <a:xfrm>
            <a:off x="838200" y="1857375"/>
            <a:ext cx="4985886" cy="3383280"/>
          </a:xfrm>
          <a:prstGeom prst="rect">
            <a:avLst/>
          </a:prstGeom>
        </p:spPr>
      </p:pic>
    </p:spTree>
    <p:extLst>
      <p:ext uri="{BB962C8B-B14F-4D97-AF65-F5344CB8AC3E}">
        <p14:creationId xmlns:p14="http://schemas.microsoft.com/office/powerpoint/2010/main" val="335925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BAD versus DEROG and NINQ</a:t>
            </a:r>
          </a:p>
        </p:txBody>
      </p:sp>
      <p:sp>
        <p:nvSpPr>
          <p:cNvPr id="4" name="Footer Placeholder 3">
            <a:extLst>
              <a:ext uri="{FF2B5EF4-FFF2-40B4-BE49-F238E27FC236}">
                <a16:creationId xmlns:a16="http://schemas.microsoft.com/office/drawing/2014/main" id="{FD4B4F52-D032-4888-B877-C5079876FD2F}"/>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dirty="0"/>
          </a:p>
        </p:txBody>
      </p:sp>
      <p:sp>
        <p:nvSpPr>
          <p:cNvPr id="9" name="TextBox 8"/>
          <p:cNvSpPr txBox="1"/>
          <p:nvPr/>
        </p:nvSpPr>
        <p:spPr>
          <a:xfrm>
            <a:off x="838200" y="5430824"/>
            <a:ext cx="2305050" cy="381000"/>
          </a:xfrm>
          <a:prstGeom prst="rect">
            <a:avLst/>
          </a:prstGeom>
          <a:noFill/>
        </p:spPr>
        <p:txBody>
          <a:bodyPr wrap="square" rtlCol="0">
            <a:spAutoFit/>
          </a:bodyPr>
          <a:lstStyle/>
          <a:p>
            <a:r>
              <a:rPr lang="en-US" dirty="0"/>
              <a:t>No Visible Segments</a:t>
            </a:r>
          </a:p>
        </p:txBody>
      </p:sp>
      <p:sp>
        <p:nvSpPr>
          <p:cNvPr id="10" name="TextBox 9"/>
          <p:cNvSpPr txBox="1"/>
          <p:nvPr/>
        </p:nvSpPr>
        <p:spPr>
          <a:xfrm>
            <a:off x="6091237" y="5430824"/>
            <a:ext cx="2305050" cy="381000"/>
          </a:xfrm>
          <a:prstGeom prst="rect">
            <a:avLst/>
          </a:prstGeom>
          <a:noFill/>
        </p:spPr>
        <p:txBody>
          <a:bodyPr wrap="square" rtlCol="0">
            <a:spAutoFit/>
          </a:bodyPr>
          <a:lstStyle/>
          <a:p>
            <a:r>
              <a:rPr lang="en-US" dirty="0"/>
              <a:t>No Visible Segments</a:t>
            </a:r>
          </a:p>
        </p:txBody>
      </p:sp>
      <p:pic>
        <p:nvPicPr>
          <p:cNvPr id="3" name="Picture 2">
            <a:extLst>
              <a:ext uri="{FF2B5EF4-FFF2-40B4-BE49-F238E27FC236}">
                <a16:creationId xmlns:a16="http://schemas.microsoft.com/office/drawing/2014/main" id="{E60FEB45-0852-46A2-B7FA-61AFE8F80C6D}"/>
              </a:ext>
            </a:extLst>
          </p:cNvPr>
          <p:cNvPicPr>
            <a:picLocks noChangeAspect="1"/>
          </p:cNvPicPr>
          <p:nvPr/>
        </p:nvPicPr>
        <p:blipFill>
          <a:blip r:embed="rId3"/>
          <a:stretch>
            <a:fillRect/>
          </a:stretch>
        </p:blipFill>
        <p:spPr>
          <a:xfrm>
            <a:off x="838200" y="1965759"/>
            <a:ext cx="4979534" cy="3378970"/>
          </a:xfrm>
          <a:prstGeom prst="rect">
            <a:avLst/>
          </a:prstGeom>
        </p:spPr>
      </p:pic>
      <p:pic>
        <p:nvPicPr>
          <p:cNvPr id="11" name="Picture 10">
            <a:extLst>
              <a:ext uri="{FF2B5EF4-FFF2-40B4-BE49-F238E27FC236}">
                <a16:creationId xmlns:a16="http://schemas.microsoft.com/office/drawing/2014/main" id="{CBDC61E2-5F83-4FA6-A6F2-611551604CA0}"/>
              </a:ext>
            </a:extLst>
          </p:cNvPr>
          <p:cNvPicPr>
            <a:picLocks noChangeAspect="1"/>
          </p:cNvPicPr>
          <p:nvPr/>
        </p:nvPicPr>
        <p:blipFill>
          <a:blip r:embed="rId4"/>
          <a:stretch>
            <a:fillRect/>
          </a:stretch>
        </p:blipFill>
        <p:spPr>
          <a:xfrm>
            <a:off x="6091237" y="1965759"/>
            <a:ext cx="4979534" cy="3378970"/>
          </a:xfrm>
          <a:prstGeom prst="rect">
            <a:avLst/>
          </a:prstGeom>
        </p:spPr>
      </p:pic>
    </p:spTree>
    <p:extLst>
      <p:ext uri="{BB962C8B-B14F-4D97-AF65-F5344CB8AC3E}">
        <p14:creationId xmlns:p14="http://schemas.microsoft.com/office/powerpoint/2010/main" val="804266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Decision Rule Flow</a:t>
            </a:r>
          </a:p>
        </p:txBody>
      </p:sp>
      <p:sp>
        <p:nvSpPr>
          <p:cNvPr id="3" name="Footer Placeholder 2">
            <a:extLst>
              <a:ext uri="{FF2B5EF4-FFF2-40B4-BE49-F238E27FC236}">
                <a16:creationId xmlns:a16="http://schemas.microsoft.com/office/drawing/2014/main" id="{12149B2B-7C80-4EF3-9C73-B91B7A8F5D61}"/>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13</a:t>
            </a:fld>
            <a:endParaRPr lang="en-US" dirty="0"/>
          </a:p>
        </p:txBody>
      </p:sp>
      <p:sp>
        <p:nvSpPr>
          <p:cNvPr id="9" name="Explosion 1 8"/>
          <p:cNvSpPr/>
          <p:nvPr/>
        </p:nvSpPr>
        <p:spPr>
          <a:xfrm>
            <a:off x="758283" y="2007221"/>
            <a:ext cx="3389971" cy="2888164"/>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Top, and Go Down!</a:t>
            </a:r>
          </a:p>
        </p:txBody>
      </p:sp>
      <p:pic>
        <p:nvPicPr>
          <p:cNvPr id="6" name="Picture 5">
            <a:extLst>
              <a:ext uri="{FF2B5EF4-FFF2-40B4-BE49-F238E27FC236}">
                <a16:creationId xmlns:a16="http://schemas.microsoft.com/office/drawing/2014/main" id="{71995D1A-0C01-4105-A82F-DF4404240BEE}"/>
              </a:ext>
            </a:extLst>
          </p:cNvPr>
          <p:cNvPicPr>
            <a:picLocks noChangeAspect="1"/>
          </p:cNvPicPr>
          <p:nvPr/>
        </p:nvPicPr>
        <p:blipFill>
          <a:blip r:embed="rId3"/>
          <a:stretch>
            <a:fillRect/>
          </a:stretch>
        </p:blipFill>
        <p:spPr>
          <a:xfrm>
            <a:off x="4930427" y="1690688"/>
            <a:ext cx="6735691" cy="4114800"/>
          </a:xfrm>
          <a:prstGeom prst="rect">
            <a:avLst/>
          </a:prstGeom>
        </p:spPr>
      </p:pic>
    </p:spTree>
    <p:extLst>
      <p:ext uri="{BB962C8B-B14F-4D97-AF65-F5344CB8AC3E}">
        <p14:creationId xmlns:p14="http://schemas.microsoft.com/office/powerpoint/2010/main" val="1348470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378"/>
            <a:ext cx="10515600" cy="1205057"/>
          </a:xfrm>
        </p:spPr>
        <p:txBody>
          <a:bodyPr/>
          <a:lstStyle/>
          <a:p>
            <a:r>
              <a:rPr lang="en-US" b="1" dirty="0">
                <a:solidFill>
                  <a:schemeClr val="bg1"/>
                </a:solidFill>
              </a:rPr>
              <a:t>Rule-Based Decision Tree Model</a:t>
            </a:r>
          </a:p>
        </p:txBody>
      </p:sp>
      <p:graphicFrame>
        <p:nvGraphicFramePr>
          <p:cNvPr id="4" name="Content Placeholder 3">
            <a:extLst>
              <a:ext uri="{FF2B5EF4-FFF2-40B4-BE49-F238E27FC236}">
                <a16:creationId xmlns:a16="http://schemas.microsoft.com/office/drawing/2014/main" id="{39A92FB2-CECF-4032-8D75-B4E89FD4FC25}"/>
              </a:ext>
            </a:extLst>
          </p:cNvPr>
          <p:cNvGraphicFramePr>
            <a:graphicFrameLocks noGrp="1"/>
          </p:cNvGraphicFramePr>
          <p:nvPr>
            <p:ph idx="1"/>
            <p:extLst>
              <p:ext uri="{D42A27DB-BD31-4B8C-83A1-F6EECF244321}">
                <p14:modId xmlns:p14="http://schemas.microsoft.com/office/powerpoint/2010/main" val="1658788763"/>
              </p:ext>
            </p:extLst>
          </p:nvPr>
        </p:nvGraphicFramePr>
        <p:xfrm>
          <a:off x="606489" y="1841765"/>
          <a:ext cx="1063689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F6CB0EA-FFC3-456D-B227-63A144605ED2}"/>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dirty="0"/>
          </a:p>
        </p:txBody>
      </p:sp>
    </p:spTree>
    <p:extLst>
      <p:ext uri="{BB962C8B-B14F-4D97-AF65-F5344CB8AC3E}">
        <p14:creationId xmlns:p14="http://schemas.microsoft.com/office/powerpoint/2010/main" val="1668091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378"/>
            <a:ext cx="10515600" cy="1205057"/>
          </a:xfrm>
        </p:spPr>
        <p:txBody>
          <a:bodyPr/>
          <a:lstStyle/>
          <a:p>
            <a:r>
              <a:rPr lang="en-US" b="1" dirty="0">
                <a:solidFill>
                  <a:schemeClr val="bg1"/>
                </a:solidFill>
              </a:rPr>
              <a:t>Decision Tree Model</a:t>
            </a:r>
          </a:p>
        </p:txBody>
      </p:sp>
      <p:sp>
        <p:nvSpPr>
          <p:cNvPr id="3" name="Content Placeholder 2"/>
          <p:cNvSpPr>
            <a:spLocks noGrp="1"/>
          </p:cNvSpPr>
          <p:nvPr>
            <p:ph idx="1"/>
          </p:nvPr>
        </p:nvSpPr>
        <p:spPr>
          <a:xfrm>
            <a:off x="838200" y="1825625"/>
            <a:ext cx="5170714" cy="4351338"/>
          </a:xfrm>
        </p:spPr>
        <p:txBody>
          <a:bodyPr>
            <a:normAutofit/>
          </a:bodyPr>
          <a:lstStyle/>
          <a:p>
            <a:r>
              <a:rPr lang="en-US" dirty="0"/>
              <a:t>Rules are established with the goal to create disjoint segments of observations.</a:t>
            </a:r>
          </a:p>
          <a:p>
            <a:r>
              <a:rPr lang="en-US" dirty="0"/>
              <a:t>These segments should apparently differentiate the observations the most.</a:t>
            </a:r>
          </a:p>
          <a:p>
            <a:r>
              <a:rPr lang="en-US" dirty="0"/>
              <a:t>A decision tree model is the collection of these rules. </a:t>
            </a:r>
          </a:p>
        </p:txBody>
      </p:sp>
      <p:sp>
        <p:nvSpPr>
          <p:cNvPr id="4" name="Footer Placeholder 3">
            <a:extLst>
              <a:ext uri="{FF2B5EF4-FFF2-40B4-BE49-F238E27FC236}">
                <a16:creationId xmlns:a16="http://schemas.microsoft.com/office/drawing/2014/main" id="{B85F112B-C514-4DD2-864E-85BA9618A0A6}"/>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dirty="0"/>
          </a:p>
        </p:txBody>
      </p:sp>
      <p:sp>
        <p:nvSpPr>
          <p:cNvPr id="8" name="Content Placeholder 2">
            <a:extLst>
              <a:ext uri="{FF2B5EF4-FFF2-40B4-BE49-F238E27FC236}">
                <a16:creationId xmlns:a16="http://schemas.microsoft.com/office/drawing/2014/main" id="{044C02CC-2531-496A-ACE1-9287A2B1A247}"/>
              </a:ext>
            </a:extLst>
          </p:cNvPr>
          <p:cNvSpPr txBox="1">
            <a:spLocks/>
          </p:cNvSpPr>
          <p:nvPr/>
        </p:nvSpPr>
        <p:spPr>
          <a:xfrm>
            <a:off x="6183088" y="1825560"/>
            <a:ext cx="51707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observations are above the rules, i.e., all observations will fall into one of these disjoint segments.</a:t>
            </a:r>
          </a:p>
          <a:p>
            <a:r>
              <a:rPr lang="en-US" dirty="0"/>
              <a:t>Also known as Recursive (Data) Partitioning in other fields (e.g., medical or public health)</a:t>
            </a:r>
          </a:p>
        </p:txBody>
      </p:sp>
    </p:spTree>
    <p:extLst>
      <p:ext uri="{BB962C8B-B14F-4D97-AF65-F5344CB8AC3E}">
        <p14:creationId xmlns:p14="http://schemas.microsoft.com/office/powerpoint/2010/main" val="130256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Terminology</a:t>
            </a:r>
          </a:p>
        </p:txBody>
      </p:sp>
      <p:sp>
        <p:nvSpPr>
          <p:cNvPr id="3" name="Content Placeholder 2"/>
          <p:cNvSpPr>
            <a:spLocks noGrp="1"/>
          </p:cNvSpPr>
          <p:nvPr>
            <p:ph idx="1"/>
          </p:nvPr>
        </p:nvSpPr>
        <p:spPr/>
        <p:txBody>
          <a:bodyPr>
            <a:normAutofit/>
          </a:bodyPr>
          <a:lstStyle/>
          <a:p>
            <a:r>
              <a:rPr lang="en-US" dirty="0"/>
              <a:t>Each box in the tree diagram is called a </a:t>
            </a:r>
            <a:r>
              <a:rPr lang="en-US" b="1" dirty="0"/>
              <a:t>Node</a:t>
            </a:r>
            <a:r>
              <a:rPr lang="en-US" dirty="0"/>
              <a:t>.</a:t>
            </a:r>
          </a:p>
          <a:p>
            <a:r>
              <a:rPr lang="en-US" dirty="0"/>
              <a:t>Each line in the tree diagram is called a </a:t>
            </a:r>
            <a:r>
              <a:rPr lang="en-US" b="1" dirty="0"/>
              <a:t>Branch</a:t>
            </a:r>
            <a:r>
              <a:rPr lang="en-US" dirty="0"/>
              <a:t> or a </a:t>
            </a:r>
            <a:r>
              <a:rPr lang="en-US" b="1" dirty="0"/>
              <a:t>Split</a:t>
            </a:r>
            <a:r>
              <a:rPr lang="en-US" dirty="0"/>
              <a:t>.</a:t>
            </a:r>
          </a:p>
          <a:p>
            <a:r>
              <a:rPr lang="en-US" dirty="0"/>
              <a:t>A tree diagram is displayed in layers, the number of layers minus one is the </a:t>
            </a:r>
            <a:r>
              <a:rPr lang="en-US" b="1" dirty="0"/>
              <a:t>Depth</a:t>
            </a:r>
            <a:r>
              <a:rPr lang="en-US" dirty="0"/>
              <a:t> (</a:t>
            </a:r>
            <a:r>
              <a:rPr lang="en-US" i="1" dirty="0"/>
              <a:t>e.g., this tree has 3 layers but only 2 levels deep</a:t>
            </a:r>
            <a:r>
              <a:rPr lang="en-US" dirty="0"/>
              <a:t>)</a:t>
            </a:r>
          </a:p>
          <a:p>
            <a:r>
              <a:rPr lang="en-US" dirty="0"/>
              <a:t>The predictor used to create a branch is called the </a:t>
            </a:r>
            <a:r>
              <a:rPr lang="en-US" b="1" dirty="0"/>
              <a:t>Branching Variable</a:t>
            </a:r>
            <a:r>
              <a:rPr lang="en-US" dirty="0"/>
              <a:t> or the </a:t>
            </a:r>
            <a:r>
              <a:rPr lang="en-US" b="1" dirty="0"/>
              <a:t>Splitting Variable</a:t>
            </a:r>
            <a:r>
              <a:rPr lang="en-US" dirty="0"/>
              <a:t> </a:t>
            </a:r>
          </a:p>
          <a:p>
            <a:pPr lvl="1"/>
            <a:r>
              <a:rPr lang="en-US" dirty="0"/>
              <a:t>DEBTINC is </a:t>
            </a:r>
            <a:r>
              <a:rPr lang="en-US" i="1" dirty="0"/>
              <a:t>the</a:t>
            </a:r>
            <a:r>
              <a:rPr lang="en-US" dirty="0"/>
              <a:t> splitting variable in the first level</a:t>
            </a:r>
          </a:p>
          <a:p>
            <a:pPr lvl="1"/>
            <a:r>
              <a:rPr lang="en-US" dirty="0"/>
              <a:t>DELINQ is </a:t>
            </a:r>
            <a:r>
              <a:rPr lang="en-US" i="1" dirty="0"/>
              <a:t>a</a:t>
            </a:r>
            <a:r>
              <a:rPr lang="en-US" dirty="0"/>
              <a:t> splitting variable in the second level and</a:t>
            </a:r>
            <a:br>
              <a:rPr lang="en-US" dirty="0"/>
            </a:br>
            <a:r>
              <a:rPr lang="en-US" dirty="0"/>
              <a:t>DEBTINC is used again as </a:t>
            </a:r>
            <a:r>
              <a:rPr lang="en-US" i="1" dirty="0"/>
              <a:t>another</a:t>
            </a:r>
            <a:r>
              <a:rPr lang="en-US" dirty="0"/>
              <a:t> splitting variable</a:t>
            </a:r>
            <a:br>
              <a:rPr lang="en-US" dirty="0"/>
            </a:br>
            <a:endParaRPr lang="en-US" dirty="0"/>
          </a:p>
        </p:txBody>
      </p:sp>
      <p:sp>
        <p:nvSpPr>
          <p:cNvPr id="4" name="Footer Placeholder 3">
            <a:extLst>
              <a:ext uri="{FF2B5EF4-FFF2-40B4-BE49-F238E27FC236}">
                <a16:creationId xmlns:a16="http://schemas.microsoft.com/office/drawing/2014/main" id="{A34748F6-6AAB-494F-A055-149D8F665C96}"/>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dirty="0"/>
          </a:p>
        </p:txBody>
      </p:sp>
      <p:pic>
        <p:nvPicPr>
          <p:cNvPr id="8" name="Picture 7">
            <a:extLst>
              <a:ext uri="{FF2B5EF4-FFF2-40B4-BE49-F238E27FC236}">
                <a16:creationId xmlns:a16="http://schemas.microsoft.com/office/drawing/2014/main" id="{E2A49C44-72D4-4379-A623-112D2F76F1D1}"/>
              </a:ext>
            </a:extLst>
          </p:cNvPr>
          <p:cNvPicPr>
            <a:picLocks noChangeAspect="1"/>
          </p:cNvPicPr>
          <p:nvPr/>
        </p:nvPicPr>
        <p:blipFill>
          <a:blip r:embed="rId3"/>
          <a:stretch>
            <a:fillRect/>
          </a:stretch>
        </p:blipFill>
        <p:spPr>
          <a:xfrm>
            <a:off x="9021660" y="4431507"/>
            <a:ext cx="2993640" cy="1828800"/>
          </a:xfrm>
          <a:prstGeom prst="rect">
            <a:avLst/>
          </a:prstGeom>
        </p:spPr>
      </p:pic>
    </p:spTree>
    <p:extLst>
      <p:ext uri="{BB962C8B-B14F-4D97-AF65-F5344CB8AC3E}">
        <p14:creationId xmlns:p14="http://schemas.microsoft.com/office/powerpoint/2010/main" val="904138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683360-D6EF-4870-B0FF-55EEBD3F2148}"/>
              </a:ext>
            </a:extLst>
          </p:cNvPr>
          <p:cNvPicPr>
            <a:picLocks noChangeAspect="1"/>
          </p:cNvPicPr>
          <p:nvPr/>
        </p:nvPicPr>
        <p:blipFill>
          <a:blip r:embed="rId3"/>
          <a:stretch>
            <a:fillRect/>
          </a:stretch>
        </p:blipFill>
        <p:spPr>
          <a:xfrm>
            <a:off x="8286750" y="2383632"/>
            <a:ext cx="3742050" cy="2226468"/>
          </a:xfrm>
          <a:prstGeom prst="rect">
            <a:avLst/>
          </a:prstGeom>
        </p:spPr>
      </p:pic>
      <p:sp>
        <p:nvSpPr>
          <p:cNvPr id="2" name="Title 1"/>
          <p:cNvSpPr>
            <a:spLocks noGrp="1"/>
          </p:cNvSpPr>
          <p:nvPr>
            <p:ph type="title"/>
          </p:nvPr>
        </p:nvSpPr>
        <p:spPr/>
        <p:txBody>
          <a:bodyPr/>
          <a:lstStyle/>
          <a:p>
            <a:r>
              <a:rPr lang="en-US" b="1" dirty="0">
                <a:solidFill>
                  <a:schemeClr val="bg1"/>
                </a:solidFill>
              </a:rPr>
              <a:t>Terminology</a:t>
            </a:r>
          </a:p>
        </p:txBody>
      </p:sp>
      <p:sp>
        <p:nvSpPr>
          <p:cNvPr id="3" name="Content Placeholder 2"/>
          <p:cNvSpPr>
            <a:spLocks noGrp="1"/>
          </p:cNvSpPr>
          <p:nvPr>
            <p:ph idx="1"/>
          </p:nvPr>
        </p:nvSpPr>
        <p:spPr>
          <a:xfrm>
            <a:off x="838200" y="1825625"/>
            <a:ext cx="7448550" cy="4351338"/>
          </a:xfrm>
        </p:spPr>
        <p:txBody>
          <a:bodyPr>
            <a:normAutofit/>
          </a:bodyPr>
          <a:lstStyle/>
          <a:p>
            <a:r>
              <a:rPr lang="en-US" dirty="0"/>
              <a:t>A </a:t>
            </a:r>
            <a:r>
              <a:rPr lang="en-US" b="1" dirty="0"/>
              <a:t>Parent Node</a:t>
            </a:r>
            <a:r>
              <a:rPr lang="en-US" dirty="0"/>
              <a:t> is a node where the branch comes from.</a:t>
            </a:r>
          </a:p>
          <a:p>
            <a:r>
              <a:rPr lang="en-US" dirty="0"/>
              <a:t>A </a:t>
            </a:r>
            <a:r>
              <a:rPr lang="en-US" b="1" dirty="0"/>
              <a:t>Child Node</a:t>
            </a:r>
            <a:r>
              <a:rPr lang="en-US" dirty="0"/>
              <a:t> is a node where the branch goes into.</a:t>
            </a:r>
          </a:p>
          <a:p>
            <a:r>
              <a:rPr lang="en-US" dirty="0"/>
              <a:t>The </a:t>
            </a:r>
            <a:r>
              <a:rPr lang="en-US" b="1" dirty="0"/>
              <a:t>Root Node</a:t>
            </a:r>
            <a:r>
              <a:rPr lang="en-US" dirty="0"/>
              <a:t> is the node where there are no branches that go into it.</a:t>
            </a:r>
          </a:p>
          <a:p>
            <a:pPr lvl="1"/>
            <a:r>
              <a:rPr lang="en-US" dirty="0"/>
              <a:t>There is only one Root Node in a Tree Diagram.</a:t>
            </a:r>
          </a:p>
          <a:p>
            <a:pPr lvl="1"/>
            <a:r>
              <a:rPr lang="en-US" dirty="0"/>
              <a:t>The Root Node is at Level 0</a:t>
            </a:r>
          </a:p>
          <a:p>
            <a:r>
              <a:rPr lang="en-US" dirty="0"/>
              <a:t>A </a:t>
            </a:r>
            <a:r>
              <a:rPr lang="en-US" b="1" dirty="0"/>
              <a:t>Terminal Node</a:t>
            </a:r>
            <a:r>
              <a:rPr lang="en-US" dirty="0"/>
              <a:t> is a node where there no branches that come from it.</a:t>
            </a:r>
            <a:endParaRPr lang="en-US" u="sng" dirty="0"/>
          </a:p>
        </p:txBody>
      </p:sp>
      <p:sp>
        <p:nvSpPr>
          <p:cNvPr id="4" name="Footer Placeholder 3">
            <a:extLst>
              <a:ext uri="{FF2B5EF4-FFF2-40B4-BE49-F238E27FC236}">
                <a16:creationId xmlns:a16="http://schemas.microsoft.com/office/drawing/2014/main" id="{EECE4B1C-12E2-4778-8678-9135FE652D18}"/>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dirty="0"/>
          </a:p>
        </p:txBody>
      </p:sp>
      <p:sp>
        <p:nvSpPr>
          <p:cNvPr id="5" name="Oval 4"/>
          <p:cNvSpPr/>
          <p:nvPr/>
        </p:nvSpPr>
        <p:spPr>
          <a:xfrm>
            <a:off x="8124824" y="3843337"/>
            <a:ext cx="4067175" cy="933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7924800" y="5562600"/>
            <a:ext cx="23907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V="1">
            <a:off x="10315575" y="4776787"/>
            <a:ext cx="0" cy="7858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V="1">
            <a:off x="7353300" y="2809875"/>
            <a:ext cx="2371725" cy="18192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725025" y="2383632"/>
            <a:ext cx="1123950" cy="56832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480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Tree Diagram</a:t>
            </a:r>
          </a:p>
        </p:txBody>
      </p:sp>
      <p:sp>
        <p:nvSpPr>
          <p:cNvPr id="3" name="Footer Placeholder 2">
            <a:extLst>
              <a:ext uri="{FF2B5EF4-FFF2-40B4-BE49-F238E27FC236}">
                <a16:creationId xmlns:a16="http://schemas.microsoft.com/office/drawing/2014/main" id="{92445EDD-0EB9-466B-862A-1FBF0B000D30}"/>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dirty="0"/>
          </a:p>
        </p:txBody>
      </p:sp>
      <p:sp>
        <p:nvSpPr>
          <p:cNvPr id="9" name="Explosion 1 8"/>
          <p:cNvSpPr/>
          <p:nvPr/>
        </p:nvSpPr>
        <p:spPr>
          <a:xfrm>
            <a:off x="758283" y="2007221"/>
            <a:ext cx="3389971" cy="2888164"/>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Top, and Go Down!</a:t>
            </a:r>
          </a:p>
        </p:txBody>
      </p:sp>
      <p:pic>
        <p:nvPicPr>
          <p:cNvPr id="6" name="Picture 5">
            <a:extLst>
              <a:ext uri="{FF2B5EF4-FFF2-40B4-BE49-F238E27FC236}">
                <a16:creationId xmlns:a16="http://schemas.microsoft.com/office/drawing/2014/main" id="{71995D1A-0C01-4105-A82F-DF4404240BEE}"/>
              </a:ext>
            </a:extLst>
          </p:cNvPr>
          <p:cNvPicPr>
            <a:picLocks noChangeAspect="1"/>
          </p:cNvPicPr>
          <p:nvPr/>
        </p:nvPicPr>
        <p:blipFill>
          <a:blip r:embed="rId3"/>
          <a:stretch>
            <a:fillRect/>
          </a:stretch>
        </p:blipFill>
        <p:spPr>
          <a:xfrm>
            <a:off x="4930427" y="1690688"/>
            <a:ext cx="6735691" cy="4114800"/>
          </a:xfrm>
          <a:prstGeom prst="rect">
            <a:avLst/>
          </a:prstGeom>
        </p:spPr>
      </p:pic>
    </p:spTree>
    <p:extLst>
      <p:ext uri="{BB962C8B-B14F-4D97-AF65-F5344CB8AC3E}">
        <p14:creationId xmlns:p14="http://schemas.microsoft.com/office/powerpoint/2010/main" val="2409675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Describe Terminal Nodes</a:t>
            </a:r>
          </a:p>
        </p:txBody>
      </p:sp>
      <p:graphicFrame>
        <p:nvGraphicFramePr>
          <p:cNvPr id="4" name="Content Placeholder 3">
            <a:extLst>
              <a:ext uri="{FF2B5EF4-FFF2-40B4-BE49-F238E27FC236}">
                <a16:creationId xmlns:a16="http://schemas.microsoft.com/office/drawing/2014/main" id="{34659A59-8140-4DA1-8554-71BD164DF912}"/>
              </a:ext>
            </a:extLst>
          </p:cNvPr>
          <p:cNvGraphicFramePr>
            <a:graphicFrameLocks noGrp="1"/>
          </p:cNvGraphicFramePr>
          <p:nvPr>
            <p:ph idx="1"/>
            <p:extLst>
              <p:ext uri="{D42A27DB-BD31-4B8C-83A1-F6EECF244321}">
                <p14:modId xmlns:p14="http://schemas.microsoft.com/office/powerpoint/2010/main" val="663508496"/>
              </p:ext>
            </p:extLst>
          </p:nvPr>
        </p:nvGraphicFramePr>
        <p:xfrm>
          <a:off x="838200" y="1825625"/>
          <a:ext cx="631838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9AC7488-1AC9-42DF-964E-39208B1700BE}"/>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dirty="0"/>
          </a:p>
        </p:txBody>
      </p:sp>
      <p:pic>
        <p:nvPicPr>
          <p:cNvPr id="8" name="Picture 7">
            <a:extLst>
              <a:ext uri="{FF2B5EF4-FFF2-40B4-BE49-F238E27FC236}">
                <a16:creationId xmlns:a16="http://schemas.microsoft.com/office/drawing/2014/main" id="{53422E98-3223-47EA-953F-D3E2F5E011CB}"/>
              </a:ext>
            </a:extLst>
          </p:cNvPr>
          <p:cNvPicPr>
            <a:picLocks noChangeAspect="1"/>
          </p:cNvPicPr>
          <p:nvPr/>
        </p:nvPicPr>
        <p:blipFill>
          <a:blip r:embed="rId8"/>
          <a:stretch>
            <a:fillRect/>
          </a:stretch>
        </p:blipFill>
        <p:spPr>
          <a:xfrm>
            <a:off x="7468273" y="2629694"/>
            <a:ext cx="4490461" cy="2743200"/>
          </a:xfrm>
          <a:prstGeom prst="rect">
            <a:avLst/>
          </a:prstGeom>
        </p:spPr>
      </p:pic>
    </p:spTree>
    <p:extLst>
      <p:ext uri="{BB962C8B-B14F-4D97-AF65-F5344CB8AC3E}">
        <p14:creationId xmlns:p14="http://schemas.microsoft.com/office/powerpoint/2010/main" val="308672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5: Decision Tree</a:t>
            </a:r>
          </a:p>
        </p:txBody>
      </p:sp>
      <p:graphicFrame>
        <p:nvGraphicFramePr>
          <p:cNvPr id="4" name="Content Placeholder 3">
            <a:extLst>
              <a:ext uri="{FF2B5EF4-FFF2-40B4-BE49-F238E27FC236}">
                <a16:creationId xmlns:a16="http://schemas.microsoft.com/office/drawing/2014/main" id="{26B55D19-90BE-4091-918C-6FF2213C01D5}"/>
              </a:ext>
            </a:extLst>
          </p:cNvPr>
          <p:cNvGraphicFramePr>
            <a:graphicFrameLocks noGrp="1"/>
          </p:cNvGraphicFramePr>
          <p:nvPr>
            <p:ph idx="1"/>
            <p:extLst>
              <p:ext uri="{D42A27DB-BD31-4B8C-83A1-F6EECF244321}">
                <p14:modId xmlns:p14="http://schemas.microsoft.com/office/powerpoint/2010/main" val="2782567430"/>
              </p:ext>
            </p:extLst>
          </p:nvPr>
        </p:nvGraphicFramePr>
        <p:xfrm>
          <a:off x="838200" y="180154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50FA4F71-7BC3-4EFC-BABD-55C3880E8A40}"/>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sp>
        <p:nvSpPr>
          <p:cNvPr id="8" name="Rectangle 7">
            <a:extLst>
              <a:ext uri="{FF2B5EF4-FFF2-40B4-BE49-F238E27FC236}">
                <a16:creationId xmlns:a16="http://schemas.microsoft.com/office/drawing/2014/main" id="{D4039359-0B3D-4529-A009-FC46B6ED05CE}"/>
              </a:ext>
            </a:extLst>
          </p:cNvPr>
          <p:cNvSpPr/>
          <p:nvPr/>
        </p:nvSpPr>
        <p:spPr>
          <a:xfrm>
            <a:off x="3499869" y="6152880"/>
            <a:ext cx="3969035" cy="369332"/>
          </a:xfrm>
          <a:prstGeom prst="rect">
            <a:avLst/>
          </a:prstGeom>
        </p:spPr>
        <p:txBody>
          <a:bodyPr wrap="none">
            <a:spAutoFit/>
          </a:bodyPr>
          <a:lstStyle/>
          <a:p>
            <a:r>
              <a:rPr lang="en-US" dirty="0"/>
              <a:t>Chapter 5 of the Machine Learning book</a:t>
            </a:r>
          </a:p>
        </p:txBody>
      </p:sp>
    </p:spTree>
    <p:extLst>
      <p:ext uri="{BB962C8B-B14F-4D97-AF65-F5344CB8AC3E}">
        <p14:creationId xmlns:p14="http://schemas.microsoft.com/office/powerpoint/2010/main" val="1120531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Four Terminal Nodes</a:t>
            </a:r>
          </a:p>
        </p:txBody>
      </p:sp>
      <p:sp>
        <p:nvSpPr>
          <p:cNvPr id="3" name="Content Placeholder 2"/>
          <p:cNvSpPr>
            <a:spLocks noGrp="1"/>
          </p:cNvSpPr>
          <p:nvPr>
            <p:ph idx="1"/>
          </p:nvPr>
        </p:nvSpPr>
        <p:spPr/>
        <p:txBody>
          <a:bodyPr>
            <a:normAutofit/>
          </a:bodyPr>
          <a:lstStyle/>
          <a:p>
            <a:pPr marL="514350" indent="-514350">
              <a:spcBef>
                <a:spcPts val="1200"/>
              </a:spcBef>
              <a:buFont typeface="+mj-lt"/>
              <a:buAutoNum type="arabicPeriod"/>
            </a:pPr>
            <a:r>
              <a:rPr lang="en-US" dirty="0"/>
              <a:t>DEBTINC &lt;= 44.162 and DELINQ &lt;= 1.5</a:t>
            </a:r>
          </a:p>
          <a:p>
            <a:pPr marL="514350" indent="-514350">
              <a:spcBef>
                <a:spcPts val="1200"/>
              </a:spcBef>
              <a:buFont typeface="+mj-lt"/>
              <a:buAutoNum type="arabicPeriod"/>
            </a:pPr>
            <a:r>
              <a:rPr lang="en-US" dirty="0"/>
              <a:t>DEBTINC &lt;= 44.162 and DELINQ &gt; 1.5</a:t>
            </a:r>
          </a:p>
          <a:p>
            <a:pPr marL="514350" indent="-514350">
              <a:spcBef>
                <a:spcPts val="1200"/>
              </a:spcBef>
              <a:buFont typeface="+mj-lt"/>
              <a:buAutoNum type="arabicPeriod"/>
            </a:pPr>
            <a:r>
              <a:rPr lang="en-US" dirty="0"/>
              <a:t>DEBTINC &gt; 44.162 and DEBTINC &lt;= 45.657</a:t>
            </a:r>
          </a:p>
          <a:p>
            <a:pPr lvl="1">
              <a:spcBef>
                <a:spcPts val="1200"/>
              </a:spcBef>
            </a:pPr>
            <a:r>
              <a:rPr lang="en-US" dirty="0"/>
              <a:t>An equivalent rule is 44.162 &lt; DEBTINC &lt;= 45.657</a:t>
            </a:r>
          </a:p>
          <a:p>
            <a:pPr marL="514350" indent="-514350">
              <a:spcBef>
                <a:spcPts val="1200"/>
              </a:spcBef>
              <a:buFont typeface="+mj-lt"/>
              <a:buAutoNum type="arabicPeriod"/>
            </a:pPr>
            <a:r>
              <a:rPr lang="en-US" dirty="0">
                <a:sym typeface="Symbol" panose="05050102010706020507" pitchFamily="18" charset="2"/>
              </a:rPr>
              <a:t>DEBTINC &gt; 44.162 and DEBTINC &gt; 45.657</a:t>
            </a:r>
          </a:p>
          <a:p>
            <a:pPr lvl="1">
              <a:spcBef>
                <a:spcPts val="1200"/>
              </a:spcBef>
            </a:pPr>
            <a:r>
              <a:rPr lang="en-US" dirty="0">
                <a:solidFill>
                  <a:srgbClr val="FF0000"/>
                </a:solidFill>
                <a:sym typeface="Symbol" panose="05050102010706020507" pitchFamily="18" charset="2"/>
              </a:rPr>
              <a:t>When DEBTINC &gt; 45.657, the condition DEBTINC &gt; 44.162 is redundant</a:t>
            </a:r>
          </a:p>
          <a:p>
            <a:pPr lvl="1">
              <a:spcBef>
                <a:spcPts val="1200"/>
              </a:spcBef>
            </a:pPr>
            <a:r>
              <a:rPr lang="en-US" dirty="0">
                <a:solidFill>
                  <a:srgbClr val="FF0000"/>
                </a:solidFill>
                <a:sym typeface="Symbol" panose="05050102010706020507" pitchFamily="18" charset="2"/>
              </a:rPr>
              <a:t>Thus, the simplified rule is DEBTINC &gt; 45.657</a:t>
            </a:r>
          </a:p>
          <a:p>
            <a:endParaRPr lang="en-US" dirty="0"/>
          </a:p>
        </p:txBody>
      </p:sp>
      <p:sp>
        <p:nvSpPr>
          <p:cNvPr id="4" name="Footer Placeholder 3">
            <a:extLst>
              <a:ext uri="{FF2B5EF4-FFF2-40B4-BE49-F238E27FC236}">
                <a16:creationId xmlns:a16="http://schemas.microsoft.com/office/drawing/2014/main" id="{B371E96F-33BF-4703-A3EF-F200BC859B0B}"/>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dirty="0"/>
          </a:p>
        </p:txBody>
      </p:sp>
      <p:pic>
        <p:nvPicPr>
          <p:cNvPr id="6" name="Picture 5">
            <a:extLst>
              <a:ext uri="{FF2B5EF4-FFF2-40B4-BE49-F238E27FC236}">
                <a16:creationId xmlns:a16="http://schemas.microsoft.com/office/drawing/2014/main" id="{6C9EF482-FA73-4017-A189-202D214A9CD4}"/>
              </a:ext>
            </a:extLst>
          </p:cNvPr>
          <p:cNvPicPr>
            <a:picLocks noChangeAspect="1"/>
          </p:cNvPicPr>
          <p:nvPr/>
        </p:nvPicPr>
        <p:blipFill>
          <a:blip r:embed="rId3"/>
          <a:stretch>
            <a:fillRect/>
          </a:stretch>
        </p:blipFill>
        <p:spPr>
          <a:xfrm>
            <a:off x="7611789" y="485775"/>
            <a:ext cx="4490461" cy="2743200"/>
          </a:xfrm>
          <a:prstGeom prst="rect">
            <a:avLst/>
          </a:prstGeom>
        </p:spPr>
      </p:pic>
    </p:spTree>
    <p:extLst>
      <p:ext uri="{BB962C8B-B14F-4D97-AF65-F5344CB8AC3E}">
        <p14:creationId xmlns:p14="http://schemas.microsoft.com/office/powerpoint/2010/main" val="262720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Four Decision Rules</a:t>
            </a:r>
          </a:p>
        </p:txBody>
      </p:sp>
      <p:graphicFrame>
        <p:nvGraphicFramePr>
          <p:cNvPr id="5" name="Content Placeholder 4">
            <a:extLst>
              <a:ext uri="{FF2B5EF4-FFF2-40B4-BE49-F238E27FC236}">
                <a16:creationId xmlns:a16="http://schemas.microsoft.com/office/drawing/2014/main" id="{DA30F447-1ACA-4456-AC29-7A39E1E52E77}"/>
              </a:ext>
            </a:extLst>
          </p:cNvPr>
          <p:cNvGraphicFramePr>
            <a:graphicFrameLocks noGrp="1"/>
          </p:cNvGraphicFramePr>
          <p:nvPr>
            <p:ph idx="1"/>
            <p:extLst>
              <p:ext uri="{D42A27DB-BD31-4B8C-83A1-F6EECF244321}">
                <p14:modId xmlns:p14="http://schemas.microsoft.com/office/powerpoint/2010/main" val="522593644"/>
              </p:ext>
            </p:extLst>
          </p:nvPr>
        </p:nvGraphicFramePr>
        <p:xfrm>
          <a:off x="838200" y="1825625"/>
          <a:ext cx="10515600" cy="3887020"/>
        </p:xfrm>
        <a:graphic>
          <a:graphicData uri="http://schemas.openxmlformats.org/drawingml/2006/table">
            <a:tbl>
              <a:tblPr firstRow="1" bandRow="1">
                <a:tableStyleId>{5C22544A-7EE6-4342-B048-85BDC9FD1C3A}</a:tableStyleId>
              </a:tblPr>
              <a:tblGrid>
                <a:gridCol w="2508315">
                  <a:extLst>
                    <a:ext uri="{9D8B030D-6E8A-4147-A177-3AD203B41FA5}">
                      <a16:colId xmlns:a16="http://schemas.microsoft.com/office/drawing/2014/main" val="3050438480"/>
                    </a:ext>
                  </a:extLst>
                </a:gridCol>
                <a:gridCol w="1697925">
                  <a:extLst>
                    <a:ext uri="{9D8B030D-6E8A-4147-A177-3AD203B41FA5}">
                      <a16:colId xmlns:a16="http://schemas.microsoft.com/office/drawing/2014/main" val="3705809017"/>
                    </a:ext>
                  </a:extLst>
                </a:gridCol>
                <a:gridCol w="2103120">
                  <a:extLst>
                    <a:ext uri="{9D8B030D-6E8A-4147-A177-3AD203B41FA5}">
                      <a16:colId xmlns:a16="http://schemas.microsoft.com/office/drawing/2014/main" val="740377712"/>
                    </a:ext>
                  </a:extLst>
                </a:gridCol>
                <a:gridCol w="2103120">
                  <a:extLst>
                    <a:ext uri="{9D8B030D-6E8A-4147-A177-3AD203B41FA5}">
                      <a16:colId xmlns:a16="http://schemas.microsoft.com/office/drawing/2014/main" val="2515931128"/>
                    </a:ext>
                  </a:extLst>
                </a:gridCol>
                <a:gridCol w="2103120">
                  <a:extLst>
                    <a:ext uri="{9D8B030D-6E8A-4147-A177-3AD203B41FA5}">
                      <a16:colId xmlns:a16="http://schemas.microsoft.com/office/drawing/2014/main" val="3995787063"/>
                    </a:ext>
                  </a:extLst>
                </a:gridCol>
              </a:tblGrid>
              <a:tr h="777404">
                <a:tc>
                  <a:txBody>
                    <a:bodyPr/>
                    <a:lstStyle/>
                    <a:p>
                      <a:r>
                        <a:rPr lang="en-US" dirty="0"/>
                        <a:t>Decision Rule</a:t>
                      </a:r>
                    </a:p>
                  </a:txBody>
                  <a:tcPr anchor="ctr"/>
                </a:tc>
                <a:tc>
                  <a:txBody>
                    <a:bodyPr/>
                    <a:lstStyle/>
                    <a:p>
                      <a:pPr algn="r"/>
                      <a:r>
                        <a:rPr lang="en-US" dirty="0"/>
                        <a:t>N Observations</a:t>
                      </a:r>
                    </a:p>
                  </a:txBody>
                  <a:tcPr anchor="ctr"/>
                </a:tc>
                <a:tc>
                  <a:txBody>
                    <a:bodyPr/>
                    <a:lstStyle/>
                    <a:p>
                      <a:pPr algn="r"/>
                      <a:r>
                        <a:rPr lang="en-US" dirty="0"/>
                        <a:t>% Obs.  BAD = 1</a:t>
                      </a:r>
                    </a:p>
                  </a:txBody>
                  <a:tcPr anchor="ctr"/>
                </a:tc>
                <a:tc>
                  <a:txBody>
                    <a:bodyPr/>
                    <a:lstStyle/>
                    <a:p>
                      <a:pPr algn="r"/>
                      <a:r>
                        <a:rPr lang="en-US" dirty="0"/>
                        <a:t>Predicted Class</a:t>
                      </a:r>
                    </a:p>
                  </a:txBody>
                  <a:tcPr anchor="ctr"/>
                </a:tc>
                <a:tc>
                  <a:txBody>
                    <a:bodyPr/>
                    <a:lstStyle/>
                    <a:p>
                      <a:pPr algn="r"/>
                      <a:r>
                        <a:rPr lang="en-US" dirty="0"/>
                        <a:t>Entropy</a:t>
                      </a:r>
                    </a:p>
                  </a:txBody>
                  <a:tcPr anchor="ctr"/>
                </a:tc>
                <a:extLst>
                  <a:ext uri="{0D108BD9-81ED-4DB2-BD59-A6C34878D82A}">
                    <a16:rowId xmlns:a16="http://schemas.microsoft.com/office/drawing/2014/main" val="2618725509"/>
                  </a:ext>
                </a:extLst>
              </a:tr>
              <a:tr h="777404">
                <a:tc>
                  <a:txBody>
                    <a:bodyPr/>
                    <a:lstStyle/>
                    <a:p>
                      <a:r>
                        <a:rPr lang="en-US" dirty="0"/>
                        <a:t>DEBTINC &lt;= 44.162 and DELINQ &lt;= 1.5</a:t>
                      </a:r>
                    </a:p>
                  </a:txBody>
                  <a:tcPr anchor="ctr">
                    <a:solidFill>
                      <a:srgbClr val="00B050"/>
                    </a:solidFill>
                  </a:tcPr>
                </a:tc>
                <a:tc>
                  <a:txBody>
                    <a:bodyPr/>
                    <a:lstStyle/>
                    <a:p>
                      <a:pPr algn="r"/>
                      <a:r>
                        <a:rPr lang="en-US" dirty="0"/>
                        <a:t>3,846</a:t>
                      </a:r>
                    </a:p>
                  </a:txBody>
                  <a:tcPr anchor="ctr">
                    <a:solidFill>
                      <a:srgbClr val="00B050"/>
                    </a:solidFill>
                  </a:tcPr>
                </a:tc>
                <a:tc>
                  <a:txBody>
                    <a:bodyPr/>
                    <a:lstStyle/>
                    <a:p>
                      <a:pPr algn="r"/>
                      <a:r>
                        <a:rPr lang="en-US" dirty="0"/>
                        <a:t>227 / 3846 = 5.90%</a:t>
                      </a:r>
                    </a:p>
                  </a:txBody>
                  <a:tcPr anchor="ctr">
                    <a:solidFill>
                      <a:srgbClr val="00B050"/>
                    </a:solidFill>
                  </a:tcPr>
                </a:tc>
                <a:tc>
                  <a:txBody>
                    <a:bodyPr/>
                    <a:lstStyle/>
                    <a:p>
                      <a:pPr algn="r"/>
                      <a:r>
                        <a:rPr lang="en-US" dirty="0"/>
                        <a:t>BAD = 0</a:t>
                      </a:r>
                    </a:p>
                  </a:txBody>
                  <a:tcPr anchor="ctr">
                    <a:solidFill>
                      <a:srgbClr val="00B050"/>
                    </a:solidFill>
                  </a:tcPr>
                </a:tc>
                <a:tc>
                  <a:txBody>
                    <a:bodyPr/>
                    <a:lstStyle/>
                    <a:p>
                      <a:pPr algn="r"/>
                      <a:r>
                        <a:rPr lang="en-US" dirty="0"/>
                        <a:t>0.324</a:t>
                      </a:r>
                    </a:p>
                  </a:txBody>
                  <a:tcPr anchor="ctr">
                    <a:solidFill>
                      <a:srgbClr val="00B050"/>
                    </a:solidFill>
                  </a:tcPr>
                </a:tc>
                <a:extLst>
                  <a:ext uri="{0D108BD9-81ED-4DB2-BD59-A6C34878D82A}">
                    <a16:rowId xmlns:a16="http://schemas.microsoft.com/office/drawing/2014/main" val="1221361329"/>
                  </a:ext>
                </a:extLst>
              </a:tr>
              <a:tr h="777404">
                <a:tc>
                  <a:txBody>
                    <a:bodyPr/>
                    <a:lstStyle/>
                    <a:p>
                      <a:r>
                        <a:rPr lang="en-US" dirty="0"/>
                        <a:t>DEBTINC &lt;= 44.162 and DELINQ &gt; 1.5</a:t>
                      </a:r>
                    </a:p>
                  </a:txBody>
                  <a:tcPr anchor="ctr">
                    <a:solidFill>
                      <a:srgbClr val="FFFF00"/>
                    </a:solidFill>
                  </a:tcPr>
                </a:tc>
                <a:tc>
                  <a:txBody>
                    <a:bodyPr/>
                    <a:lstStyle/>
                    <a:p>
                      <a:pPr algn="r"/>
                      <a:r>
                        <a:rPr lang="en-US" dirty="0"/>
                        <a:t>275</a:t>
                      </a:r>
                    </a:p>
                  </a:txBody>
                  <a:tcPr anchor="ctr">
                    <a:solidFill>
                      <a:srgbClr val="FFFF00"/>
                    </a:solidFill>
                  </a:tcPr>
                </a:tc>
                <a:tc>
                  <a:txBody>
                    <a:bodyPr/>
                    <a:lstStyle/>
                    <a:p>
                      <a:pPr algn="r"/>
                      <a:r>
                        <a:rPr lang="en-US" dirty="0"/>
                        <a:t>72 / 275 = 26.18%</a:t>
                      </a:r>
                    </a:p>
                  </a:txBody>
                  <a:tcPr anchor="ctr">
                    <a:solidFill>
                      <a:srgbClr val="FFFF00"/>
                    </a:solidFill>
                  </a:tcPr>
                </a:tc>
                <a:tc>
                  <a:txBody>
                    <a:bodyPr/>
                    <a:lstStyle/>
                    <a:p>
                      <a:pPr algn="r"/>
                      <a:r>
                        <a:rPr lang="en-US" dirty="0"/>
                        <a:t>BAD = 0</a:t>
                      </a:r>
                    </a:p>
                  </a:txBody>
                  <a:tcPr anchor="ctr">
                    <a:solidFill>
                      <a:srgbClr val="FFFF00"/>
                    </a:solidFill>
                  </a:tcPr>
                </a:tc>
                <a:tc>
                  <a:txBody>
                    <a:bodyPr/>
                    <a:lstStyle/>
                    <a:p>
                      <a:pPr algn="r"/>
                      <a:r>
                        <a:rPr lang="en-US" dirty="0"/>
                        <a:t>0.829</a:t>
                      </a:r>
                    </a:p>
                  </a:txBody>
                  <a:tcPr anchor="ctr">
                    <a:solidFill>
                      <a:srgbClr val="FFFF00"/>
                    </a:solidFill>
                  </a:tcPr>
                </a:tc>
                <a:extLst>
                  <a:ext uri="{0D108BD9-81ED-4DB2-BD59-A6C34878D82A}">
                    <a16:rowId xmlns:a16="http://schemas.microsoft.com/office/drawing/2014/main" val="3925396640"/>
                  </a:ext>
                </a:extLst>
              </a:tr>
              <a:tr h="777404">
                <a:tc>
                  <a:txBody>
                    <a:bodyPr/>
                    <a:lstStyle/>
                    <a:p>
                      <a:r>
                        <a:rPr lang="en-US" dirty="0"/>
                        <a:t>44.162 &lt; DEBTINC</a:t>
                      </a:r>
                    </a:p>
                    <a:p>
                      <a:r>
                        <a:rPr lang="en-US" dirty="0"/>
                        <a:t>&lt;= 45.657</a:t>
                      </a:r>
                    </a:p>
                  </a:txBody>
                  <a:tcPr anchor="ctr">
                    <a:solidFill>
                      <a:srgbClr val="FF0000"/>
                    </a:solidFill>
                  </a:tcPr>
                </a:tc>
                <a:tc>
                  <a:txBody>
                    <a:bodyPr/>
                    <a:lstStyle/>
                    <a:p>
                      <a:pPr algn="r"/>
                      <a:r>
                        <a:rPr lang="en-US" dirty="0"/>
                        <a:t>24</a:t>
                      </a:r>
                    </a:p>
                  </a:txBody>
                  <a:tcPr anchor="ctr">
                    <a:solidFill>
                      <a:srgbClr val="FF0000"/>
                    </a:solidFill>
                  </a:tcPr>
                </a:tc>
                <a:tc>
                  <a:txBody>
                    <a:bodyPr/>
                    <a:lstStyle/>
                    <a:p>
                      <a:pPr algn="r"/>
                      <a:r>
                        <a:rPr lang="en-US" dirty="0"/>
                        <a:t>13 / 24 = 54.17%</a:t>
                      </a:r>
                    </a:p>
                  </a:txBody>
                  <a:tcPr anchor="ctr">
                    <a:solidFill>
                      <a:srgbClr val="FF0000"/>
                    </a:solidFill>
                  </a:tcPr>
                </a:tc>
                <a:tc>
                  <a:txBody>
                    <a:bodyPr/>
                    <a:lstStyle/>
                    <a:p>
                      <a:pPr algn="r"/>
                      <a:r>
                        <a:rPr lang="en-US" dirty="0"/>
                        <a:t>BAD = 1</a:t>
                      </a:r>
                    </a:p>
                  </a:txBody>
                  <a:tcPr anchor="ctr">
                    <a:solidFill>
                      <a:srgbClr val="FF0000"/>
                    </a:solidFill>
                  </a:tcPr>
                </a:tc>
                <a:tc>
                  <a:txBody>
                    <a:bodyPr/>
                    <a:lstStyle/>
                    <a:p>
                      <a:pPr algn="r"/>
                      <a:r>
                        <a:rPr lang="en-US" dirty="0"/>
                        <a:t>0.995</a:t>
                      </a:r>
                    </a:p>
                  </a:txBody>
                  <a:tcPr anchor="ctr">
                    <a:solidFill>
                      <a:srgbClr val="FF0000"/>
                    </a:solidFill>
                  </a:tcPr>
                </a:tc>
                <a:extLst>
                  <a:ext uri="{0D108BD9-81ED-4DB2-BD59-A6C34878D82A}">
                    <a16:rowId xmlns:a16="http://schemas.microsoft.com/office/drawing/2014/main" val="149165489"/>
                  </a:ext>
                </a:extLst>
              </a:tr>
              <a:tr h="777404">
                <a:tc>
                  <a:txBody>
                    <a:bodyPr/>
                    <a:lstStyle/>
                    <a:p>
                      <a:r>
                        <a:rPr lang="en-US" dirty="0">
                          <a:sym typeface="Symbol" panose="05050102010706020507" pitchFamily="18" charset="2"/>
                        </a:rPr>
                        <a:t>DEBTINC &gt; 45.657</a:t>
                      </a:r>
                      <a:endParaRPr lang="en-US" dirty="0"/>
                    </a:p>
                  </a:txBody>
                  <a:tcPr anchor="ctr">
                    <a:solidFill>
                      <a:srgbClr val="00B0F0"/>
                    </a:solidFill>
                  </a:tcPr>
                </a:tc>
                <a:tc>
                  <a:txBody>
                    <a:bodyPr/>
                    <a:lstStyle/>
                    <a:p>
                      <a:pPr algn="r"/>
                      <a:r>
                        <a:rPr lang="en-US" dirty="0"/>
                        <a:t>72</a:t>
                      </a:r>
                    </a:p>
                  </a:txBody>
                  <a:tcPr anchor="ctr">
                    <a:solidFill>
                      <a:srgbClr val="00B0F0"/>
                    </a:solidFill>
                  </a:tcPr>
                </a:tc>
                <a:tc>
                  <a:txBody>
                    <a:bodyPr/>
                    <a:lstStyle/>
                    <a:p>
                      <a:pPr algn="r"/>
                      <a:r>
                        <a:rPr lang="en-US" dirty="0"/>
                        <a:t>72 / 72 = 100%</a:t>
                      </a:r>
                    </a:p>
                  </a:txBody>
                  <a:tcPr anchor="ctr">
                    <a:solidFill>
                      <a:srgbClr val="00B0F0"/>
                    </a:solidFill>
                  </a:tcPr>
                </a:tc>
                <a:tc>
                  <a:txBody>
                    <a:bodyPr/>
                    <a:lstStyle/>
                    <a:p>
                      <a:pPr algn="r"/>
                      <a:r>
                        <a:rPr lang="en-US" dirty="0"/>
                        <a:t>BAD = 1</a:t>
                      </a:r>
                    </a:p>
                  </a:txBody>
                  <a:tcPr anchor="ctr">
                    <a:solidFill>
                      <a:srgbClr val="00B0F0"/>
                    </a:solidFill>
                  </a:tcPr>
                </a:tc>
                <a:tc>
                  <a:txBody>
                    <a:bodyPr/>
                    <a:lstStyle/>
                    <a:p>
                      <a:pPr algn="r"/>
                      <a:r>
                        <a:rPr lang="en-US" dirty="0"/>
                        <a:t>0</a:t>
                      </a:r>
                    </a:p>
                  </a:txBody>
                  <a:tcPr anchor="ctr">
                    <a:solidFill>
                      <a:srgbClr val="00B0F0"/>
                    </a:solidFill>
                  </a:tcPr>
                </a:tc>
                <a:extLst>
                  <a:ext uri="{0D108BD9-81ED-4DB2-BD59-A6C34878D82A}">
                    <a16:rowId xmlns:a16="http://schemas.microsoft.com/office/drawing/2014/main" val="2843553919"/>
                  </a:ext>
                </a:extLst>
              </a:tr>
            </a:tbl>
          </a:graphicData>
        </a:graphic>
      </p:graphicFrame>
      <p:sp>
        <p:nvSpPr>
          <p:cNvPr id="3" name="Footer Placeholder 2">
            <a:extLst>
              <a:ext uri="{FF2B5EF4-FFF2-40B4-BE49-F238E27FC236}">
                <a16:creationId xmlns:a16="http://schemas.microsoft.com/office/drawing/2014/main" id="{1DD32162-41E3-4CBA-B93A-72F58C37B753}"/>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21</a:t>
            </a:fld>
            <a:endParaRPr lang="en-US" dirty="0"/>
          </a:p>
        </p:txBody>
      </p:sp>
    </p:spTree>
    <p:extLst>
      <p:ext uri="{BB962C8B-B14F-4D97-AF65-F5344CB8AC3E}">
        <p14:creationId xmlns:p14="http://schemas.microsoft.com/office/powerpoint/2010/main" val="206494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Splitting Criteria </a:t>
            </a:r>
          </a:p>
        </p:txBody>
      </p:sp>
      <p:sp>
        <p:nvSpPr>
          <p:cNvPr id="3" name="Content Placeholder 2"/>
          <p:cNvSpPr>
            <a:spLocks noGrp="1"/>
          </p:cNvSpPr>
          <p:nvPr>
            <p:ph idx="1"/>
          </p:nvPr>
        </p:nvSpPr>
        <p:spPr/>
        <p:txBody>
          <a:bodyPr>
            <a:normAutofit/>
          </a:bodyPr>
          <a:lstStyle/>
          <a:p>
            <a:r>
              <a:rPr lang="en-US" dirty="0"/>
              <a:t>The goal of building a Decision Tree is to subdivide the data by predictors in such a way that the response values for the observations in the terminal nodes are as similar as possible.</a:t>
            </a:r>
          </a:p>
          <a:p>
            <a:r>
              <a:rPr lang="en-US" dirty="0"/>
              <a:t>There are two common types of criteria:</a:t>
            </a:r>
          </a:p>
          <a:p>
            <a:pPr lvl="1"/>
            <a:r>
              <a:rPr lang="en-US" dirty="0"/>
              <a:t>Maximize a decrease in node impurity, as defined by an impurity function</a:t>
            </a:r>
          </a:p>
          <a:p>
            <a:pPr lvl="1"/>
            <a:r>
              <a:rPr lang="en-US" dirty="0"/>
              <a:t>Minimize a p-value defined by a statistical test </a:t>
            </a:r>
          </a:p>
        </p:txBody>
      </p:sp>
      <p:sp>
        <p:nvSpPr>
          <p:cNvPr id="4" name="Footer Placeholder 3">
            <a:extLst>
              <a:ext uri="{FF2B5EF4-FFF2-40B4-BE49-F238E27FC236}">
                <a16:creationId xmlns:a16="http://schemas.microsoft.com/office/drawing/2014/main" id="{86010AFE-4ABB-43CC-9614-0670D727DD4B}"/>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22</a:t>
            </a:fld>
            <a:endParaRPr lang="en-US" dirty="0"/>
          </a:p>
        </p:txBody>
      </p:sp>
      <p:graphicFrame>
        <p:nvGraphicFramePr>
          <p:cNvPr id="8" name="Content Placeholder 4">
            <a:extLst>
              <a:ext uri="{FF2B5EF4-FFF2-40B4-BE49-F238E27FC236}">
                <a16:creationId xmlns:a16="http://schemas.microsoft.com/office/drawing/2014/main" id="{34976F36-4400-4F28-907D-14CCC89759DF}"/>
              </a:ext>
            </a:extLst>
          </p:cNvPr>
          <p:cNvGraphicFramePr>
            <a:graphicFrameLocks/>
          </p:cNvGraphicFramePr>
          <p:nvPr>
            <p:extLst>
              <p:ext uri="{D42A27DB-BD31-4B8C-83A1-F6EECF244321}">
                <p14:modId xmlns:p14="http://schemas.microsoft.com/office/powerpoint/2010/main" val="3312354421"/>
              </p:ext>
            </p:extLst>
          </p:nvPr>
        </p:nvGraphicFramePr>
        <p:xfrm>
          <a:off x="838200" y="4473706"/>
          <a:ext cx="10515600" cy="1838194"/>
        </p:xfrm>
        <a:graphic>
          <a:graphicData uri="http://schemas.openxmlformats.org/drawingml/2006/table">
            <a:tbl>
              <a:tblPr firstRow="1" bandRow="1">
                <a:tableStyleId>{5C22544A-7EE6-4342-B048-85BDC9FD1C3A}</a:tableStyleId>
              </a:tblPr>
              <a:tblGrid>
                <a:gridCol w="4234543">
                  <a:extLst>
                    <a:ext uri="{9D8B030D-6E8A-4147-A177-3AD203B41FA5}">
                      <a16:colId xmlns:a16="http://schemas.microsoft.com/office/drawing/2014/main" val="20000"/>
                    </a:ext>
                  </a:extLst>
                </a:gridCol>
                <a:gridCol w="3091543">
                  <a:extLst>
                    <a:ext uri="{9D8B030D-6E8A-4147-A177-3AD203B41FA5}">
                      <a16:colId xmlns:a16="http://schemas.microsoft.com/office/drawing/2014/main" val="20001"/>
                    </a:ext>
                  </a:extLst>
                </a:gridCol>
                <a:gridCol w="3189514">
                  <a:extLst>
                    <a:ext uri="{9D8B030D-6E8A-4147-A177-3AD203B41FA5}">
                      <a16:colId xmlns:a16="http://schemas.microsoft.com/office/drawing/2014/main" val="20002"/>
                    </a:ext>
                  </a:extLst>
                </a:gridCol>
              </a:tblGrid>
              <a:tr h="568577">
                <a:tc>
                  <a:txBody>
                    <a:bodyPr/>
                    <a:lstStyle/>
                    <a:p>
                      <a:endParaRPr lang="en-US" sz="2000" dirty="0"/>
                    </a:p>
                  </a:txBody>
                  <a:tcPr anchor="ctr"/>
                </a:tc>
                <a:tc>
                  <a:txBody>
                    <a:bodyPr/>
                    <a:lstStyle/>
                    <a:p>
                      <a:pPr algn="l"/>
                      <a:r>
                        <a:rPr lang="en-US" sz="2000" dirty="0"/>
                        <a:t>Nominal Target</a:t>
                      </a:r>
                    </a:p>
                  </a:txBody>
                  <a:tcPr anchor="ctr"/>
                </a:tc>
                <a:tc>
                  <a:txBody>
                    <a:bodyPr/>
                    <a:lstStyle/>
                    <a:p>
                      <a:r>
                        <a:rPr lang="en-US" sz="2000" dirty="0"/>
                        <a:t>Interval Target</a:t>
                      </a:r>
                    </a:p>
                  </a:txBody>
                  <a:tcPr anchor="ctr"/>
                </a:tc>
                <a:extLst>
                  <a:ext uri="{0D108BD9-81ED-4DB2-BD59-A6C34878D82A}">
                    <a16:rowId xmlns:a16="http://schemas.microsoft.com/office/drawing/2014/main" val="10000"/>
                  </a:ext>
                </a:extLst>
              </a:tr>
              <a:tr h="621904">
                <a:tc>
                  <a:txBody>
                    <a:bodyPr/>
                    <a:lstStyle/>
                    <a:p>
                      <a:r>
                        <a:rPr lang="en-US" sz="2000" dirty="0"/>
                        <a:t>Criteria</a:t>
                      </a:r>
                      <a:r>
                        <a:rPr lang="en-US" sz="2000" baseline="0" dirty="0"/>
                        <a:t> Based on Impurity</a:t>
                      </a:r>
                      <a:endParaRPr lang="en-US" sz="2000" dirty="0"/>
                    </a:p>
                  </a:txBody>
                  <a:tcPr anchor="ctr"/>
                </a:tc>
                <a:tc>
                  <a:txBody>
                    <a:bodyPr/>
                    <a:lstStyle/>
                    <a:p>
                      <a:pPr marL="342900" indent="-342900">
                        <a:buFont typeface="Arial" panose="020B0604020202020204" pitchFamily="34" charset="0"/>
                        <a:buChar char="•"/>
                      </a:pPr>
                      <a:r>
                        <a:rPr lang="en-US" sz="2000" dirty="0"/>
                        <a:t>Entropy</a:t>
                      </a:r>
                    </a:p>
                    <a:p>
                      <a:pPr marL="342900" indent="-342900">
                        <a:buFont typeface="Arial" panose="020B0604020202020204" pitchFamily="34" charset="0"/>
                        <a:buChar char="•"/>
                      </a:pPr>
                      <a:r>
                        <a:rPr lang="en-US" sz="2000" dirty="0"/>
                        <a:t>Gini</a:t>
                      </a:r>
                      <a:r>
                        <a:rPr lang="en-US" sz="2000" baseline="0" dirty="0"/>
                        <a:t> Index</a:t>
                      </a:r>
                      <a:endParaRPr lang="en-US" sz="2000" dirty="0"/>
                    </a:p>
                  </a:txBody>
                  <a:tcPr anchor="ctr"/>
                </a:tc>
                <a:tc>
                  <a:txBody>
                    <a:bodyPr/>
                    <a:lstStyle/>
                    <a:p>
                      <a:pPr marL="342900" indent="-342900">
                        <a:buFont typeface="Arial" panose="020B0604020202020204" pitchFamily="34" charset="0"/>
                        <a:buChar char="•"/>
                      </a:pPr>
                      <a:r>
                        <a:rPr lang="en-US" sz="2000" dirty="0"/>
                        <a:t>Residual Sum of Squares</a:t>
                      </a:r>
                    </a:p>
                  </a:txBody>
                  <a:tcPr anchor="ctr"/>
                </a:tc>
                <a:extLst>
                  <a:ext uri="{0D108BD9-81ED-4DB2-BD59-A6C34878D82A}">
                    <a16:rowId xmlns:a16="http://schemas.microsoft.com/office/drawing/2014/main" val="10001"/>
                  </a:ext>
                </a:extLst>
              </a:tr>
              <a:tr h="568577">
                <a:tc>
                  <a:txBody>
                    <a:bodyPr/>
                    <a:lstStyle/>
                    <a:p>
                      <a:r>
                        <a:rPr lang="en-US" sz="2000" dirty="0"/>
                        <a:t>Criteria Based on Statistical Test</a:t>
                      </a:r>
                    </a:p>
                  </a:txBody>
                  <a:tcPr anchor="ctr"/>
                </a:tc>
                <a:tc>
                  <a:txBody>
                    <a:bodyPr/>
                    <a:lstStyle/>
                    <a:p>
                      <a:pPr marL="342900" indent="-342900">
                        <a:buFont typeface="Arial" panose="020B0604020202020204" pitchFamily="34" charset="0"/>
                        <a:buChar char="•"/>
                      </a:pPr>
                      <a:r>
                        <a:rPr lang="en-US" sz="2000" dirty="0"/>
                        <a:t>Chi-Squares</a:t>
                      </a:r>
                    </a:p>
                  </a:txBody>
                  <a:tcPr anchor="ctr"/>
                </a:tc>
                <a:tc>
                  <a:txBody>
                    <a:bodyPr/>
                    <a:lstStyle/>
                    <a:p>
                      <a:pPr marL="342900" indent="-342900">
                        <a:buFont typeface="Arial" panose="020B0604020202020204" pitchFamily="34" charset="0"/>
                        <a:buChar char="•"/>
                      </a:pPr>
                      <a:r>
                        <a:rPr lang="en-US" sz="2000" dirty="0"/>
                        <a:t>F-Test</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34916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Popular Algorithms </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CART – </a:t>
            </a:r>
            <a:r>
              <a:rPr lang="en-US" u="sng" dirty="0"/>
              <a:t>C</a:t>
            </a:r>
            <a:r>
              <a:rPr lang="en-US" dirty="0"/>
              <a:t>lassification </a:t>
            </a:r>
            <a:r>
              <a:rPr lang="en-US" u="sng" dirty="0"/>
              <a:t>A</a:t>
            </a:r>
            <a:r>
              <a:rPr lang="en-US" dirty="0"/>
              <a:t>nd </a:t>
            </a:r>
            <a:r>
              <a:rPr lang="en-US" u="sng" dirty="0"/>
              <a:t>R</a:t>
            </a:r>
            <a:r>
              <a:rPr lang="en-US" dirty="0"/>
              <a:t>egression </a:t>
            </a:r>
            <a:r>
              <a:rPr lang="en-US" u="sng" dirty="0"/>
              <a:t>T</a:t>
            </a:r>
            <a:r>
              <a:rPr lang="en-US" dirty="0"/>
              <a:t>rees</a:t>
            </a:r>
          </a:p>
          <a:p>
            <a:pPr lvl="1"/>
            <a:r>
              <a:rPr lang="en-US" dirty="0"/>
              <a:t>Leo Breiman, Jerome Friedman, Charles J. Stone, Richard A. Olshen (1984). </a:t>
            </a:r>
            <a:r>
              <a:rPr lang="en-US" i="1" dirty="0"/>
              <a:t>Classification and Regression Trees</a:t>
            </a:r>
            <a:r>
              <a:rPr lang="en-US" dirty="0"/>
              <a:t>, Belmont, California: Wadsworth International Group.</a:t>
            </a:r>
          </a:p>
          <a:p>
            <a:pPr marL="457200" lvl="1" indent="0">
              <a:buNone/>
            </a:pPr>
            <a:endParaRPr lang="en-US" baseline="30000" dirty="0"/>
          </a:p>
          <a:p>
            <a:pPr marL="514350" indent="-514350">
              <a:buFont typeface="+mj-lt"/>
              <a:buAutoNum type="arabicPeriod"/>
            </a:pPr>
            <a:r>
              <a:rPr lang="en-US" dirty="0"/>
              <a:t>CHAID – </a:t>
            </a:r>
            <a:r>
              <a:rPr lang="en-US" u="sng" dirty="0"/>
              <a:t>CH</a:t>
            </a:r>
            <a:r>
              <a:rPr lang="en-US" dirty="0"/>
              <a:t>i-squared </a:t>
            </a:r>
            <a:r>
              <a:rPr lang="en-US" u="sng" dirty="0"/>
              <a:t>A</a:t>
            </a:r>
            <a:r>
              <a:rPr lang="en-US" dirty="0"/>
              <a:t>utomatic </a:t>
            </a:r>
            <a:r>
              <a:rPr lang="en-US" u="sng" dirty="0"/>
              <a:t>I</a:t>
            </a:r>
            <a:r>
              <a:rPr lang="en-US" dirty="0"/>
              <a:t>nteraction </a:t>
            </a:r>
            <a:r>
              <a:rPr lang="en-US" u="sng" dirty="0"/>
              <a:t>D</a:t>
            </a:r>
            <a:r>
              <a:rPr lang="en-US" dirty="0"/>
              <a:t>etector</a:t>
            </a:r>
          </a:p>
          <a:p>
            <a:pPr lvl="1"/>
            <a:r>
              <a:rPr lang="en-US" dirty="0"/>
              <a:t>Gordon V. Kass (1980). An Explanatory Technique for Investigating Large Quantities of Categorical Data, </a:t>
            </a:r>
            <a:r>
              <a:rPr lang="en-US" i="1" dirty="0"/>
              <a:t>Applied Statistics (Journal of the Royal Statistical Society, Series C)</a:t>
            </a:r>
            <a:r>
              <a:rPr lang="en-US" dirty="0"/>
              <a:t>, volume 29, number 2, pages 119-127.</a:t>
            </a:r>
          </a:p>
        </p:txBody>
      </p:sp>
      <p:sp>
        <p:nvSpPr>
          <p:cNvPr id="4" name="Footer Placeholder 3">
            <a:extLst>
              <a:ext uri="{FF2B5EF4-FFF2-40B4-BE49-F238E27FC236}">
                <a16:creationId xmlns:a16="http://schemas.microsoft.com/office/drawing/2014/main" id="{0BA9E822-21E1-4CF6-A10C-0FD91623BB69}"/>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dirty="0"/>
          </a:p>
        </p:txBody>
      </p:sp>
      <p:sp>
        <p:nvSpPr>
          <p:cNvPr id="8" name="Speech Bubble: Oval 7">
            <a:extLst>
              <a:ext uri="{FF2B5EF4-FFF2-40B4-BE49-F238E27FC236}">
                <a16:creationId xmlns:a16="http://schemas.microsoft.com/office/drawing/2014/main" id="{5FD5135C-CFF7-4132-9AF3-ED90C0D0CF97}"/>
              </a:ext>
            </a:extLst>
          </p:cNvPr>
          <p:cNvSpPr/>
          <p:nvPr/>
        </p:nvSpPr>
        <p:spPr>
          <a:xfrm>
            <a:off x="1130431" y="5359138"/>
            <a:ext cx="4450237" cy="1498862"/>
          </a:xfrm>
          <a:prstGeom prst="wedgeEllipseCallout">
            <a:avLst>
              <a:gd name="adj1" fmla="val -8810"/>
              <a:gd name="adj2" fmla="val -61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CHAID method will use the Statistical Test based criteria.  Due to our tight class schedule, we will not cover CHAID.</a:t>
            </a:r>
          </a:p>
        </p:txBody>
      </p:sp>
    </p:spTree>
    <p:extLst>
      <p:ext uri="{BB962C8B-B14F-4D97-AF65-F5344CB8AC3E}">
        <p14:creationId xmlns:p14="http://schemas.microsoft.com/office/powerpoint/2010/main" val="2183248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History </a:t>
            </a:r>
          </a:p>
        </p:txBody>
      </p:sp>
      <p:sp>
        <p:nvSpPr>
          <p:cNvPr id="3" name="Content Placeholder 2"/>
          <p:cNvSpPr>
            <a:spLocks noGrp="1"/>
          </p:cNvSpPr>
          <p:nvPr>
            <p:ph idx="1"/>
          </p:nvPr>
        </p:nvSpPr>
        <p:spPr/>
        <p:txBody>
          <a:bodyPr>
            <a:normAutofit lnSpcReduction="10000"/>
          </a:bodyPr>
          <a:lstStyle/>
          <a:p>
            <a:r>
              <a:rPr lang="en-US" dirty="0"/>
              <a:t>The CART algorithm was first introduced in the 1984 book by  Leo Breiman, Jerome Friedman, Charles J. Stone, and Richard A. Olshen</a:t>
            </a:r>
          </a:p>
          <a:p>
            <a:pPr lvl="1"/>
            <a:r>
              <a:rPr lang="en-US" sz="2000" dirty="0"/>
              <a:t>Leo Breiman (1928 – 2005), Professor Emeritus of Statistics at University of California, Berkeley</a:t>
            </a:r>
          </a:p>
          <a:p>
            <a:pPr lvl="1"/>
            <a:r>
              <a:rPr lang="en-US" sz="2000" dirty="0"/>
              <a:t>Jerome Friedman (1939 – ), Professor of Statistics at Stanford University, </a:t>
            </a:r>
            <a:r>
              <a:rPr lang="en-US" sz="2000" dirty="0">
                <a:hlinkClick r:id="rId3"/>
              </a:rPr>
              <a:t>https://statweb.stanford.edu/~jhf/</a:t>
            </a:r>
            <a:r>
              <a:rPr lang="en-US" sz="2000" dirty="0"/>
              <a:t> </a:t>
            </a:r>
          </a:p>
          <a:p>
            <a:pPr lvl="1"/>
            <a:r>
              <a:rPr lang="en-US" sz="2000" dirty="0"/>
              <a:t>Charles Stone, Professor Emeritus of Statistics at University of California, Berkeley, </a:t>
            </a:r>
            <a:r>
              <a:rPr lang="en-US" sz="2000" dirty="0">
                <a:hlinkClick r:id="rId4"/>
              </a:rPr>
              <a:t>http://vcresearch.berkeley.edu/faculty/charles-stone</a:t>
            </a:r>
            <a:r>
              <a:rPr lang="en-US" sz="2000" dirty="0"/>
              <a:t> </a:t>
            </a:r>
          </a:p>
          <a:p>
            <a:pPr lvl="1"/>
            <a:r>
              <a:rPr lang="en-US" sz="2000" dirty="0"/>
              <a:t>Richard A. Olshen (1942 – ), Professor of Health Research and Policy, Stanford University, </a:t>
            </a:r>
            <a:r>
              <a:rPr lang="en-US" sz="2000" dirty="0">
                <a:hlinkClick r:id="rId5"/>
              </a:rPr>
              <a:t>http://statweb.stanford.edu/~olshen/</a:t>
            </a:r>
            <a:r>
              <a:rPr lang="en-US" dirty="0"/>
              <a:t> </a:t>
            </a:r>
          </a:p>
          <a:p>
            <a:r>
              <a:rPr lang="en-US" dirty="0"/>
              <a:t>The first commercial software is CART</a:t>
            </a:r>
            <a:r>
              <a:rPr lang="en-US" baseline="30000" dirty="0">
                <a:sym typeface="Symbol" panose="05050102010706020507" pitchFamily="18" charset="2"/>
              </a:rPr>
              <a:t></a:t>
            </a:r>
            <a:r>
              <a:rPr lang="en-US" dirty="0">
                <a:sym typeface="Symbol" panose="05050102010706020507" pitchFamily="18" charset="2"/>
              </a:rPr>
              <a:t> of the Salford Systems</a:t>
            </a:r>
          </a:p>
          <a:p>
            <a:r>
              <a:rPr lang="en-US" dirty="0">
                <a:sym typeface="Symbol" panose="05050102010706020507" pitchFamily="18" charset="2"/>
              </a:rPr>
              <a:t>Charles Stone on Data Mining Tool CART </a:t>
            </a:r>
            <a:r>
              <a:rPr lang="en-US" sz="1400" dirty="0">
                <a:sym typeface="Symbol" panose="05050102010706020507" pitchFamily="18" charset="2"/>
              </a:rPr>
              <a:t>( </a:t>
            </a:r>
            <a:r>
              <a:rPr lang="en-US" sz="1400" dirty="0">
                <a:sym typeface="Symbol" panose="05050102010706020507" pitchFamily="18" charset="2"/>
                <a:hlinkClick r:id="rId6"/>
              </a:rPr>
              <a:t>https://www.youtube.com/watch?v=aDy6mzbS8rs</a:t>
            </a:r>
            <a:r>
              <a:rPr lang="en-US" sz="1400" dirty="0">
                <a:sym typeface="Symbol" panose="05050102010706020507" pitchFamily="18" charset="2"/>
              </a:rPr>
              <a:t> )</a:t>
            </a:r>
            <a:endParaRPr lang="en-US" dirty="0"/>
          </a:p>
          <a:p>
            <a:pPr lvl="1"/>
            <a:endParaRPr lang="en-US" dirty="0"/>
          </a:p>
          <a:p>
            <a:pPr marL="0" indent="0">
              <a:buNone/>
            </a:pPr>
            <a:endParaRPr lang="en-US" dirty="0"/>
          </a:p>
        </p:txBody>
      </p:sp>
      <p:sp>
        <p:nvSpPr>
          <p:cNvPr id="4" name="Footer Placeholder 3">
            <a:extLst>
              <a:ext uri="{FF2B5EF4-FFF2-40B4-BE49-F238E27FC236}">
                <a16:creationId xmlns:a16="http://schemas.microsoft.com/office/drawing/2014/main" id="{22A73688-EFEA-4209-AFFF-29306B251DCA}"/>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dirty="0"/>
          </a:p>
        </p:txBody>
      </p:sp>
    </p:spTree>
    <p:extLst>
      <p:ext uri="{BB962C8B-B14F-4D97-AF65-F5344CB8AC3E}">
        <p14:creationId xmlns:p14="http://schemas.microsoft.com/office/powerpoint/2010/main" val="1215136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Overview </a:t>
            </a:r>
          </a:p>
        </p:txBody>
      </p:sp>
      <p:sp>
        <p:nvSpPr>
          <p:cNvPr id="3" name="Content Placeholder 2"/>
          <p:cNvSpPr>
            <a:spLocks noGrp="1"/>
          </p:cNvSpPr>
          <p:nvPr>
            <p:ph idx="1"/>
          </p:nvPr>
        </p:nvSpPr>
        <p:spPr/>
        <p:txBody>
          <a:bodyPr>
            <a:normAutofit/>
          </a:bodyPr>
          <a:lstStyle/>
          <a:p>
            <a:r>
              <a:rPr lang="en-US" dirty="0"/>
              <a:t>Classification Tree is for </a:t>
            </a:r>
            <a:r>
              <a:rPr lang="en-US" b="1" dirty="0"/>
              <a:t>categorical</a:t>
            </a:r>
            <a:r>
              <a:rPr lang="en-US" dirty="0"/>
              <a:t> target variables.</a:t>
            </a:r>
          </a:p>
          <a:p>
            <a:r>
              <a:rPr lang="en-US" dirty="0"/>
              <a:t>Regression Tree is for </a:t>
            </a:r>
            <a:r>
              <a:rPr lang="en-US" b="1" dirty="0"/>
              <a:t>interval</a:t>
            </a:r>
            <a:r>
              <a:rPr lang="en-US" dirty="0"/>
              <a:t> target variables.</a:t>
            </a:r>
          </a:p>
          <a:p>
            <a:r>
              <a:rPr lang="en-US" dirty="0"/>
              <a:t>CART is </a:t>
            </a:r>
            <a:r>
              <a:rPr lang="en-US" i="1" dirty="0"/>
              <a:t>supposed</a:t>
            </a:r>
            <a:r>
              <a:rPr lang="en-US" dirty="0"/>
              <a:t> to deal with the missing values in predictors.</a:t>
            </a:r>
          </a:p>
          <a:p>
            <a:r>
              <a:rPr lang="en-US" dirty="0"/>
              <a:t>CART should not be affected by outliers and collinearities.</a:t>
            </a:r>
          </a:p>
          <a:p>
            <a:pPr lvl="1"/>
            <a:r>
              <a:rPr lang="en-US" dirty="0"/>
              <a:t>Outliers are put aside into a separate node and are not used in splitting.</a:t>
            </a:r>
          </a:p>
          <a:p>
            <a:r>
              <a:rPr lang="en-US" dirty="0"/>
              <a:t>CART is invariant under any monotone transformation of predictors.</a:t>
            </a:r>
          </a:p>
          <a:p>
            <a:pPr lvl="1"/>
            <a:r>
              <a:rPr lang="en-US" dirty="0"/>
              <a:t>For example, taking the logarithm, the square, or the square root of predictors has no effect on the overall shape of the tree produced.</a:t>
            </a:r>
          </a:p>
          <a:p>
            <a:pPr lvl="1"/>
            <a:endParaRPr lang="en-US" dirty="0"/>
          </a:p>
          <a:p>
            <a:pPr marL="0" indent="0">
              <a:buNone/>
            </a:pPr>
            <a:endParaRPr lang="en-US" dirty="0"/>
          </a:p>
        </p:txBody>
      </p:sp>
      <p:sp>
        <p:nvSpPr>
          <p:cNvPr id="4" name="Footer Placeholder 3">
            <a:extLst>
              <a:ext uri="{FF2B5EF4-FFF2-40B4-BE49-F238E27FC236}">
                <a16:creationId xmlns:a16="http://schemas.microsoft.com/office/drawing/2014/main" id="{38E95E7D-F6CB-4AF4-A867-E9793975C014}"/>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p:spTree>
    <p:extLst>
      <p:ext uri="{BB962C8B-B14F-4D97-AF65-F5344CB8AC3E}">
        <p14:creationId xmlns:p14="http://schemas.microsoft.com/office/powerpoint/2010/main" val="653301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Overview </a:t>
            </a:r>
          </a:p>
        </p:txBody>
      </p:sp>
      <p:sp>
        <p:nvSpPr>
          <p:cNvPr id="3" name="Content Placeholder 2"/>
          <p:cNvSpPr>
            <a:spLocks noGrp="1"/>
          </p:cNvSpPr>
          <p:nvPr>
            <p:ph idx="1"/>
          </p:nvPr>
        </p:nvSpPr>
        <p:spPr/>
        <p:txBody>
          <a:bodyPr>
            <a:normAutofit/>
          </a:bodyPr>
          <a:lstStyle/>
          <a:p>
            <a:r>
              <a:rPr lang="en-US" dirty="0"/>
              <a:t>Let us consider the observations in a parent node</a:t>
            </a:r>
          </a:p>
          <a:p>
            <a:r>
              <a:rPr lang="en-US" dirty="0"/>
              <a:t>The parent node may be impure, in other words, the observations in the parent node come from heterogeneous populations</a:t>
            </a:r>
          </a:p>
          <a:p>
            <a:r>
              <a:rPr lang="en-US" dirty="0"/>
              <a:t>The goal is to create a rule that breaks up these observations into groups where observations are less impure (i.e., more homogenous).</a:t>
            </a:r>
          </a:p>
          <a:p>
            <a:r>
              <a:rPr lang="en-US" dirty="0"/>
              <a:t>A common rule is to break observations into </a:t>
            </a:r>
            <a:r>
              <a:rPr lang="en-US" u="sng" dirty="0"/>
              <a:t>two</a:t>
            </a:r>
            <a:r>
              <a:rPr lang="en-US" dirty="0"/>
              <a:t> (2) groups.</a:t>
            </a:r>
          </a:p>
          <a:p>
            <a:r>
              <a:rPr lang="en-US" dirty="0"/>
              <a:t>Each group is a child node.</a:t>
            </a:r>
          </a:p>
          <a:p>
            <a:r>
              <a:rPr lang="en-US" dirty="0"/>
              <a:t>In the next layer, the child nodes become the parent nodes, and here we go again.</a:t>
            </a:r>
          </a:p>
          <a:p>
            <a:pPr marL="0" indent="0">
              <a:buNone/>
            </a:pPr>
            <a:endParaRPr lang="en-US" dirty="0"/>
          </a:p>
        </p:txBody>
      </p:sp>
      <p:sp>
        <p:nvSpPr>
          <p:cNvPr id="4" name="Footer Placeholder 3">
            <a:extLst>
              <a:ext uri="{FF2B5EF4-FFF2-40B4-BE49-F238E27FC236}">
                <a16:creationId xmlns:a16="http://schemas.microsoft.com/office/drawing/2014/main" id="{B74DB062-B83D-4178-8D89-3F4A9A644197}"/>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p:spTree>
    <p:extLst>
      <p:ext uri="{BB962C8B-B14F-4D97-AF65-F5344CB8AC3E}">
        <p14:creationId xmlns:p14="http://schemas.microsoft.com/office/powerpoint/2010/main" val="2527461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Technical Details </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Start with the first predictor, select a value to split data in the node into two partitions.</a:t>
            </a:r>
          </a:p>
          <a:p>
            <a:pPr lvl="1"/>
            <a:r>
              <a:rPr lang="en-US" dirty="0"/>
              <a:t>Interval or Ordinal Predictors: {x: x &lt; a} and {x: x </a:t>
            </a:r>
            <a:r>
              <a:rPr lang="en-US" dirty="0">
                <a:sym typeface="Symbol" panose="05050102010706020507" pitchFamily="18" charset="2"/>
              </a:rPr>
              <a:t> a} where a is a value</a:t>
            </a:r>
          </a:p>
          <a:p>
            <a:pPr lvl="1"/>
            <a:r>
              <a:rPr lang="en-US" dirty="0">
                <a:sym typeface="Symbol" panose="05050102010706020507" pitchFamily="18" charset="2"/>
              </a:rPr>
              <a:t>Nominal Predictor: {x: x </a:t>
            </a:r>
            <a:r>
              <a:rPr lang="en-US" dirty="0">
                <a:sym typeface="Symbol MT" panose="05050102010706020507" pitchFamily="18" charset="2"/>
              </a:rPr>
              <a:t> A} and {x: x  A} where A is a subset of values</a:t>
            </a:r>
            <a:endParaRPr lang="en-US" dirty="0"/>
          </a:p>
          <a:p>
            <a:pPr marL="514350" indent="-514350">
              <a:buFont typeface="+mj-lt"/>
              <a:buAutoNum type="arabicPeriod"/>
            </a:pPr>
            <a:r>
              <a:rPr lang="en-US" dirty="0"/>
              <a:t>Apply the </a:t>
            </a:r>
            <a:r>
              <a:rPr lang="en-US" u="sng" dirty="0"/>
              <a:t>Goodness of Split Criterion</a:t>
            </a:r>
            <a:r>
              <a:rPr lang="en-US" dirty="0"/>
              <a:t>, calculate the impurity of the partitions, and evaluate the reduction of impurity from the parent node.</a:t>
            </a:r>
          </a:p>
          <a:p>
            <a:pPr marL="514350" indent="-514350">
              <a:buFont typeface="+mj-lt"/>
              <a:buAutoNum type="arabicPeriod"/>
            </a:pPr>
            <a:r>
              <a:rPr lang="en-US" dirty="0"/>
              <a:t>Select the split partition that results in the largest reduction of impurity and labels it the “best” split for the predictor.</a:t>
            </a:r>
          </a:p>
          <a:p>
            <a:pPr marL="0" indent="0">
              <a:buNone/>
            </a:pPr>
            <a:endParaRPr lang="en-US" dirty="0"/>
          </a:p>
        </p:txBody>
      </p:sp>
      <p:sp>
        <p:nvSpPr>
          <p:cNvPr id="4" name="Footer Placeholder 3">
            <a:extLst>
              <a:ext uri="{FF2B5EF4-FFF2-40B4-BE49-F238E27FC236}">
                <a16:creationId xmlns:a16="http://schemas.microsoft.com/office/drawing/2014/main" id="{C5BF54A9-FD80-4C32-93D7-3A49E4950AFA}"/>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p:spTree>
    <p:extLst>
      <p:ext uri="{BB962C8B-B14F-4D97-AF65-F5344CB8AC3E}">
        <p14:creationId xmlns:p14="http://schemas.microsoft.com/office/powerpoint/2010/main" val="681504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Technical Details </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startAt="4"/>
            </a:pPr>
            <a:r>
              <a:rPr lang="en-US" dirty="0"/>
              <a:t>Repeat steps 1 to 3 for each remaining predictors.  Go to step 5 when “best” splits are found for all predictors.</a:t>
            </a:r>
          </a:p>
          <a:p>
            <a:pPr marL="514350" indent="-514350">
              <a:buFont typeface="+mj-lt"/>
              <a:buAutoNum type="arabicPeriod" startAt="4"/>
            </a:pPr>
            <a:r>
              <a:rPr lang="en-US" dirty="0"/>
              <a:t>Ranks all the “best” split of each predictor according to the reduction in impurity achieved by each split.</a:t>
            </a:r>
          </a:p>
          <a:p>
            <a:pPr marL="514350" indent="-514350">
              <a:buFont typeface="+mj-lt"/>
              <a:buAutoNum type="arabicPeriod" startAt="4"/>
            </a:pPr>
            <a:r>
              <a:rPr lang="en-US" dirty="0"/>
              <a:t>Select the predictor and its split partition that most reduced the impurity of the parent node.</a:t>
            </a:r>
          </a:p>
          <a:p>
            <a:pPr marL="514350" indent="-514350">
              <a:buFont typeface="+mj-lt"/>
              <a:buAutoNum type="arabicPeriod" startAt="4"/>
            </a:pPr>
            <a:r>
              <a:rPr lang="en-US" dirty="0"/>
              <a:t>Assign observations to one of the two child nodes.</a:t>
            </a:r>
          </a:p>
          <a:p>
            <a:pPr marL="514350" indent="-514350">
              <a:buFont typeface="+mj-lt"/>
              <a:buAutoNum type="arabicPeriod" startAt="4"/>
            </a:pPr>
            <a:r>
              <a:rPr lang="en-US" dirty="0"/>
              <a:t>Determine whether the child nodes are terminal based on the Stopping Criteria</a:t>
            </a:r>
          </a:p>
          <a:p>
            <a:pPr marL="514350" indent="-514350">
              <a:buFont typeface="+mj-lt"/>
              <a:buAutoNum type="arabicPeriod" startAt="4"/>
            </a:pPr>
            <a:r>
              <a:rPr lang="en-US" dirty="0"/>
              <a:t>Repeat steps 1 to 8 for each non-terminal child nodes.</a:t>
            </a:r>
          </a:p>
          <a:p>
            <a:pPr marL="0" indent="0">
              <a:buNone/>
            </a:pPr>
            <a:endParaRPr lang="en-US" dirty="0"/>
          </a:p>
        </p:txBody>
      </p:sp>
      <p:sp>
        <p:nvSpPr>
          <p:cNvPr id="4" name="Footer Placeholder 3">
            <a:extLst>
              <a:ext uri="{FF2B5EF4-FFF2-40B4-BE49-F238E27FC236}">
                <a16:creationId xmlns:a16="http://schemas.microsoft.com/office/drawing/2014/main" id="{8FE3318B-BE6C-4B76-80F2-CBD124E274CE}"/>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p:spTree>
    <p:extLst>
      <p:ext uri="{BB962C8B-B14F-4D97-AF65-F5344CB8AC3E}">
        <p14:creationId xmlns:p14="http://schemas.microsoft.com/office/powerpoint/2010/main" val="999764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Number of Possible Splits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The number of possible splits depends on the number of distinct values of a predictor in a parent node.</a:t>
                </a:r>
              </a:p>
              <a:p>
                <a:r>
                  <a:rPr lang="en-US" dirty="0"/>
                  <a:t>Suppose a predictor has </a:t>
                </a:r>
                <a14:m>
                  <m:oMath xmlns:m="http://schemas.openxmlformats.org/officeDocument/2006/math">
                    <m:r>
                      <a:rPr lang="en-US" b="0" i="1" smtClean="0">
                        <a:latin typeface="Cambria Math" panose="02040503050406030204" pitchFamily="18" charset="0"/>
                      </a:rPr>
                      <m:t>𝑘</m:t>
                    </m:r>
                  </m:oMath>
                </a14:m>
                <a:r>
                  <a:rPr lang="en-US" dirty="0"/>
                  <a:t> distinct values in a parent node, the number of possible splits is:</a:t>
                </a:r>
              </a:p>
              <a:p>
                <a:pPr lvl="1"/>
                <a:r>
                  <a:rPr lang="en-US" dirty="0"/>
                  <a:t>Nominal: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−1</m:t>
                    </m:r>
                  </m:oMath>
                </a14:m>
                <a:endParaRPr lang="en-US" dirty="0"/>
              </a:p>
              <a:p>
                <a:pPr lvl="1"/>
                <a:r>
                  <a:rPr lang="en-US" dirty="0"/>
                  <a:t>Interval: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oMath>
                </a14:m>
                <a:endParaRPr lang="en-US" dirty="0"/>
              </a:p>
              <a:p>
                <a:r>
                  <a:rPr lang="en-US" dirty="0"/>
                  <a:t>For example, the predictor X has four distinct values: {1, 3, 5, 7}</a:t>
                </a:r>
                <a:br>
                  <a:rPr lang="en-US" dirty="0"/>
                </a:br>
                <a:r>
                  <a:rPr lang="en-US" dirty="0"/>
                  <a:t>(k= 4), then possible splits are:</a:t>
                </a:r>
              </a:p>
              <a:p>
                <a:pPr lvl="1"/>
                <a:r>
                  <a:rPr lang="en-US" dirty="0"/>
                  <a:t>Nominal (# splits = 2</a:t>
                </a:r>
                <a:r>
                  <a:rPr lang="en-US" baseline="30000" dirty="0"/>
                  <a:t>4-1</a:t>
                </a:r>
                <a:r>
                  <a:rPr lang="en-US" dirty="0"/>
                  <a:t> – 1 = 7): (1|3,5,7), (3|1,5,7), (5|1,3,7), (7|1,3,5), (1,3|5,7), (1,5|3,7), (1,7|3,5)</a:t>
                </a:r>
              </a:p>
              <a:p>
                <a:pPr lvl="1"/>
                <a:r>
                  <a:rPr lang="en-US" dirty="0"/>
                  <a:t>Interval (# splits = 4 – 1 = 3): (1|3,5,7), (1,3|5,7), (1,3,5|7)</a:t>
                </a:r>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308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FFFF84B-1BF3-4D81-9F10-FA3D8FBDB86E}"/>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p:spTree>
    <p:extLst>
      <p:ext uri="{BB962C8B-B14F-4D97-AF65-F5344CB8AC3E}">
        <p14:creationId xmlns:p14="http://schemas.microsoft.com/office/powerpoint/2010/main" val="2001690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Getting Started: Predict Mortgage Default</a:t>
            </a:r>
          </a:p>
        </p:txBody>
      </p:sp>
      <p:sp>
        <p:nvSpPr>
          <p:cNvPr id="3" name="Content Placeholder 2"/>
          <p:cNvSpPr>
            <a:spLocks noGrp="1"/>
          </p:cNvSpPr>
          <p:nvPr>
            <p:ph idx="1"/>
          </p:nvPr>
        </p:nvSpPr>
        <p:spPr>
          <a:xfrm>
            <a:off x="6360629" y="1690688"/>
            <a:ext cx="4808114" cy="4351338"/>
          </a:xfrm>
        </p:spPr>
        <p:txBody>
          <a:bodyPr>
            <a:normAutofit fontScale="92500"/>
          </a:bodyPr>
          <a:lstStyle/>
          <a:p>
            <a:r>
              <a:rPr lang="en-US" dirty="0"/>
              <a:t>A loan officer needs a rule-based decision scheme to predict the likelihood of default.</a:t>
            </a:r>
          </a:p>
          <a:p>
            <a:r>
              <a:rPr lang="en-US" dirty="0"/>
              <a:t>A rule-based decision is like this: </a:t>
            </a:r>
            <a:r>
              <a:rPr lang="en-US" i="1" dirty="0"/>
              <a:t>If an application exhibits these characteristics, then the likelihood of default is p%</a:t>
            </a:r>
            <a:r>
              <a:rPr lang="en-US" dirty="0"/>
              <a:t>.</a:t>
            </a:r>
          </a:p>
          <a:p>
            <a:r>
              <a:rPr lang="en-US" dirty="0"/>
              <a:t>In other words, the loan officer will construct a sketch of an applicant who has a high likelihood to default a loan.</a:t>
            </a:r>
          </a:p>
        </p:txBody>
      </p:sp>
      <p:sp>
        <p:nvSpPr>
          <p:cNvPr id="5" name="Footer Placeholder 4">
            <a:extLst>
              <a:ext uri="{FF2B5EF4-FFF2-40B4-BE49-F238E27FC236}">
                <a16:creationId xmlns:a16="http://schemas.microsoft.com/office/drawing/2014/main" id="{9BEC7487-C8F2-4B66-BDF2-8F922293AE39}"/>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dirty="0"/>
          </a:p>
        </p:txBody>
      </p:sp>
      <p:graphicFrame>
        <p:nvGraphicFramePr>
          <p:cNvPr id="4" name="Diagram 3">
            <a:extLst>
              <a:ext uri="{FF2B5EF4-FFF2-40B4-BE49-F238E27FC236}">
                <a16:creationId xmlns:a16="http://schemas.microsoft.com/office/drawing/2014/main" id="{36A548DB-D454-4580-BF3C-1ACF848E008E}"/>
              </a:ext>
            </a:extLst>
          </p:cNvPr>
          <p:cNvGraphicFramePr/>
          <p:nvPr>
            <p:extLst>
              <p:ext uri="{D42A27DB-BD31-4B8C-83A1-F6EECF244321}">
                <p14:modId xmlns:p14="http://schemas.microsoft.com/office/powerpoint/2010/main" val="3704822371"/>
              </p:ext>
            </p:extLst>
          </p:nvPr>
        </p:nvGraphicFramePr>
        <p:xfrm>
          <a:off x="838200" y="1210733"/>
          <a:ext cx="496595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Arrow Connector 8">
            <a:extLst>
              <a:ext uri="{FF2B5EF4-FFF2-40B4-BE49-F238E27FC236}">
                <a16:creationId xmlns:a16="http://schemas.microsoft.com/office/drawing/2014/main" id="{FFE98306-F912-4463-95B7-544908BDA9B7}"/>
              </a:ext>
            </a:extLst>
          </p:cNvPr>
          <p:cNvCxnSpPr/>
          <p:nvPr/>
        </p:nvCxnSpPr>
        <p:spPr>
          <a:xfrm flipH="1">
            <a:off x="2132881" y="4794704"/>
            <a:ext cx="597159" cy="37260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560C7AB-2CFC-47BD-8BFB-33536FFD2F81}"/>
              </a:ext>
            </a:extLst>
          </p:cNvPr>
          <p:cNvCxnSpPr>
            <a:cxnSpLocks/>
          </p:cNvCxnSpPr>
          <p:nvPr/>
        </p:nvCxnSpPr>
        <p:spPr>
          <a:xfrm>
            <a:off x="3997507" y="4794704"/>
            <a:ext cx="553615" cy="3172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60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Pre-Bin Interval Predictors </a:t>
            </a:r>
          </a:p>
        </p:txBody>
      </p:sp>
      <p:sp>
        <p:nvSpPr>
          <p:cNvPr id="3" name="Content Placeholder 2"/>
          <p:cNvSpPr>
            <a:spLocks noGrp="1"/>
          </p:cNvSpPr>
          <p:nvPr>
            <p:ph idx="1"/>
          </p:nvPr>
        </p:nvSpPr>
        <p:spPr/>
        <p:txBody>
          <a:bodyPr>
            <a:normAutofit/>
          </a:bodyPr>
          <a:lstStyle/>
          <a:p>
            <a:r>
              <a:rPr lang="en-US" dirty="0"/>
              <a:t>In order to maintain good performance, an interval predictor may be pre-binned into a large pre-determined number  (e.g., 100) of equal-width bins.</a:t>
            </a:r>
          </a:p>
          <a:p>
            <a:r>
              <a:rPr lang="en-US" dirty="0"/>
              <a:t>These bins will </a:t>
            </a:r>
            <a:r>
              <a:rPr lang="en-US"/>
              <a:t>define a </a:t>
            </a:r>
            <a:r>
              <a:rPr lang="en-US" dirty="0"/>
              <a:t>new</a:t>
            </a:r>
            <a:br>
              <a:rPr lang="en-US" dirty="0"/>
            </a:br>
            <a:r>
              <a:rPr lang="en-US" dirty="0"/>
              <a:t>ordinal predictor</a:t>
            </a:r>
          </a:p>
          <a:p>
            <a:r>
              <a:rPr lang="en-US" dirty="0"/>
              <a:t>Decision Tree will use this new</a:t>
            </a:r>
            <a:br>
              <a:rPr lang="en-US" dirty="0"/>
            </a:br>
            <a:r>
              <a:rPr lang="en-US" dirty="0"/>
              <a:t>ordinal predictor instead of</a:t>
            </a:r>
            <a:br>
              <a:rPr lang="en-US" dirty="0"/>
            </a:br>
            <a:r>
              <a:rPr lang="en-US" dirty="0"/>
              <a:t>the original interval predictor.</a:t>
            </a:r>
          </a:p>
          <a:p>
            <a:pPr marL="0" indent="0">
              <a:buNone/>
            </a:pPr>
            <a:endParaRPr lang="en-US" dirty="0"/>
          </a:p>
        </p:txBody>
      </p:sp>
      <p:sp>
        <p:nvSpPr>
          <p:cNvPr id="5" name="Footer Placeholder 4">
            <a:extLst>
              <a:ext uri="{FF2B5EF4-FFF2-40B4-BE49-F238E27FC236}">
                <a16:creationId xmlns:a16="http://schemas.microsoft.com/office/drawing/2014/main" id="{7C1062CB-912F-40F2-8E69-7156089800A8}"/>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p:pic>
        <p:nvPicPr>
          <p:cNvPr id="4" name="Picture 3">
            <a:extLst>
              <a:ext uri="{FF2B5EF4-FFF2-40B4-BE49-F238E27FC236}">
                <a16:creationId xmlns:a16="http://schemas.microsoft.com/office/drawing/2014/main" id="{3C60301F-8051-4620-92E1-07B5BC4A1A64}"/>
              </a:ext>
            </a:extLst>
          </p:cNvPr>
          <p:cNvPicPr>
            <a:picLocks noChangeAspect="1"/>
          </p:cNvPicPr>
          <p:nvPr/>
        </p:nvPicPr>
        <p:blipFill>
          <a:blip r:embed="rId3"/>
          <a:stretch>
            <a:fillRect/>
          </a:stretch>
        </p:blipFill>
        <p:spPr>
          <a:xfrm>
            <a:off x="6157989" y="3157694"/>
            <a:ext cx="5195809" cy="2743200"/>
          </a:xfrm>
          <a:prstGeom prst="rect">
            <a:avLst/>
          </a:prstGeom>
        </p:spPr>
      </p:pic>
    </p:spTree>
    <p:extLst>
      <p:ext uri="{BB962C8B-B14F-4D97-AF65-F5344CB8AC3E}">
        <p14:creationId xmlns:p14="http://schemas.microsoft.com/office/powerpoint/2010/main" val="3127080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Impurity Metric</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2E2879AE-4F52-4CF1-B4C3-68A60E76FB95}"/>
                  </a:ext>
                </a:extLst>
              </p:cNvPr>
              <p:cNvGraphicFramePr>
                <a:graphicFrameLocks noGrp="1"/>
              </p:cNvGraphicFramePr>
              <p:nvPr>
                <p:ph idx="1"/>
                <p:extLst>
                  <p:ext uri="{D42A27DB-BD31-4B8C-83A1-F6EECF244321}">
                    <p14:modId xmlns:p14="http://schemas.microsoft.com/office/powerpoint/2010/main" val="38720504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Content Placeholder 4">
                <a:extLst>
                  <a:ext uri="{FF2B5EF4-FFF2-40B4-BE49-F238E27FC236}">
                    <a16:creationId xmlns:a16="http://schemas.microsoft.com/office/drawing/2014/main" id="{2E2879AE-4F52-4CF1-B4C3-68A60E76FB95}"/>
                  </a:ext>
                </a:extLst>
              </p:cNvPr>
              <p:cNvGraphicFramePr>
                <a:graphicFrameLocks noGrp="1"/>
              </p:cNvGraphicFramePr>
              <p:nvPr>
                <p:ph idx="1"/>
                <p:extLst>
                  <p:ext uri="{D42A27DB-BD31-4B8C-83A1-F6EECF244321}">
                    <p14:modId xmlns:p14="http://schemas.microsoft.com/office/powerpoint/2010/main" val="38720504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53551D74-AAA2-4982-AB5F-970E83FBDB8C}"/>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spTree>
    <p:extLst>
      <p:ext uri="{BB962C8B-B14F-4D97-AF65-F5344CB8AC3E}">
        <p14:creationId xmlns:p14="http://schemas.microsoft.com/office/powerpoint/2010/main" val="1346791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Highest entropy means the distribution of target values are uniform or completely impure</a:t>
                </a:r>
              </a:p>
              <a:p>
                <a:pPr lvl="1"/>
                <a:r>
                  <a:rPr lang="en-US" dirty="0"/>
                  <a:t>e.g., BAD = 0 (50%), =1 (50%), Entropy = </a:t>
                </a:r>
                <a14:m>
                  <m:oMath xmlns:m="http://schemas.openxmlformats.org/officeDocument/2006/math">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i="1">
                            <a:latin typeface="Cambria Math" panose="02040503050406030204" pitchFamily="18" charset="0"/>
                          </a:rPr>
                          <m:t>0.5</m:t>
                        </m:r>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i="1">
                                    <a:latin typeface="Cambria Math" panose="02040503050406030204" pitchFamily="18" charset="0"/>
                                  </a:rPr>
                                  <m:t>2</m:t>
                                </m:r>
                              </m:sub>
                            </m:sSub>
                          </m:fName>
                          <m:e>
                            <m:d>
                              <m:dPr>
                                <m:ctrlPr>
                                  <a:rPr lang="en-US" sz="1800" i="1">
                                    <a:latin typeface="Cambria Math" panose="02040503050406030204" pitchFamily="18" charset="0"/>
                                  </a:rPr>
                                </m:ctrlPr>
                              </m:dPr>
                              <m:e>
                                <m:r>
                                  <a:rPr lang="en-US" sz="1800" i="1">
                                    <a:latin typeface="Cambria Math" panose="02040503050406030204" pitchFamily="18" charset="0"/>
                                  </a:rPr>
                                  <m:t>0.5</m:t>
                                </m:r>
                              </m:e>
                            </m:d>
                          </m:e>
                        </m:func>
                        <m:r>
                          <a:rPr lang="en-US" sz="1800" i="1">
                            <a:latin typeface="Cambria Math" panose="02040503050406030204" pitchFamily="18" charset="0"/>
                          </a:rPr>
                          <m:t>+0.5</m:t>
                        </m:r>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i="1">
                                    <a:latin typeface="Cambria Math" panose="02040503050406030204" pitchFamily="18" charset="0"/>
                                  </a:rPr>
                                  <m:t>2</m:t>
                                </m:r>
                              </m:sub>
                            </m:sSub>
                          </m:fName>
                          <m:e>
                            <m:d>
                              <m:dPr>
                                <m:ctrlPr>
                                  <a:rPr lang="en-US" sz="1800" i="1">
                                    <a:latin typeface="Cambria Math" panose="02040503050406030204" pitchFamily="18" charset="0"/>
                                  </a:rPr>
                                </m:ctrlPr>
                              </m:dPr>
                              <m:e>
                                <m:r>
                                  <a:rPr lang="en-US" sz="1800" i="1">
                                    <a:latin typeface="Cambria Math" panose="02040503050406030204" pitchFamily="18" charset="0"/>
                                  </a:rPr>
                                  <m:t>0.5</m:t>
                                </m:r>
                              </m:e>
                            </m:d>
                          </m:e>
                        </m:func>
                      </m:e>
                    </m:d>
                    <m:r>
                      <a:rPr lang="en-US" sz="1800" b="0" i="1" smtClean="0">
                        <a:latin typeface="Cambria Math" panose="02040503050406030204" pitchFamily="18" charset="0"/>
                      </a:rPr>
                      <m:t>=1</m:t>
                    </m:r>
                  </m:oMath>
                </a14:m>
                <a:endParaRPr lang="en-US" sz="180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oMath>
                </a14:m>
                <a:r>
                  <a:rPr lang="en-US" dirty="0"/>
                  <a:t> then </a:t>
                </a:r>
                <a14:m>
                  <m:oMath xmlns:m="http://schemas.openxmlformats.org/officeDocument/2006/math">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e>
                        </m:d>
                      </m:e>
                    </m:nary>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e>
                    </m:d>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𝑘</m:t>
                        </m:r>
                      </m:e>
                    </m:d>
                  </m:oMath>
                </a14:m>
                <a:endParaRPr lang="en-US" dirty="0"/>
              </a:p>
              <a:p>
                <a:r>
                  <a:rPr lang="en-US" dirty="0"/>
                  <a:t>Lowest entropy (= 0) means the distribution of target values are degenerate (i.e., all observations in one category) or completely pure</a:t>
                </a:r>
              </a:p>
              <a:p>
                <a:pPr lvl="1"/>
                <a:r>
                  <a:rPr lang="en-US" dirty="0"/>
                  <a:t>e.g., BAD = 0 (0%), = 1 (100%), Entropy = 0 (convention: </a:t>
                </a:r>
                <a14:m>
                  <m:oMath xmlns:m="http://schemas.openxmlformats.org/officeDocument/2006/math">
                    <m:r>
                      <a:rPr lang="en-US" b="0" i="1" smtClean="0">
                        <a:latin typeface="Cambria Math" panose="02040503050406030204" pitchFamily="18" charset="0"/>
                      </a:rPr>
                      <m:t>0</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r>
                              <a:rPr lang="en-US" b="0" i="1" smtClean="0">
                                <a:latin typeface="Cambria Math" panose="02040503050406030204" pitchFamily="18" charset="0"/>
                              </a:rPr>
                              <m:t>0</m:t>
                            </m:r>
                          </m:e>
                        </m:d>
                      </m:e>
                    </m:func>
                    <m:r>
                      <a:rPr lang="en-US" b="0" i="1" smtClean="0">
                        <a:latin typeface="Cambria Math" panose="02040503050406030204" pitchFamily="18" charset="0"/>
                      </a:rPr>
                      <m:t>=0</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r>
                      <a:rPr lang="en-US" i="1">
                        <a:latin typeface="Cambria Math" panose="02040503050406030204" pitchFamily="18" charset="0"/>
                      </a:rPr>
                      <m:t>=0</m:t>
                    </m:r>
                  </m:oMath>
                </a14:m>
                <a:r>
                  <a:rPr lang="en-US" dirty="0"/>
                  <a:t> if </a:t>
                </a:r>
                <a14:m>
                  <m:oMath xmlns:m="http://schemas.openxmlformats.org/officeDocument/2006/math">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0</m:t>
                            </m:r>
                          </m:sub>
                        </m:sSub>
                      </m:sub>
                    </m:sSub>
                    <m:r>
                      <a:rPr lang="en-US" i="1">
                        <a:latin typeface="Cambria Math" panose="02040503050406030204" pitchFamily="18" charset="0"/>
                      </a:rPr>
                      <m:t>=1</m:t>
                    </m:r>
                  </m:oMath>
                </a14:m>
                <a:r>
                  <a:rPr lang="en-US" dirty="0"/>
                  <a:t>, then</a:t>
                </a:r>
                <a14:m>
                  <m:oMath xmlns:m="http://schemas.openxmlformats.org/officeDocument/2006/math">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e>
                    </m:nary>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0</m:t>
                            </m:r>
                          </m:sub>
                        </m:sSub>
                      </m:sub>
                    </m:sSub>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0" smtClean="0">
                            <a:latin typeface="Cambria Math" panose="02040503050406030204" pitchFamily="18" charset="0"/>
                          </a:rPr>
                          <m:t>2</m:t>
                        </m:r>
                      </m:sub>
                    </m:sSub>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0</m:t>
                                </m:r>
                              </m:sub>
                            </m:sSub>
                          </m:sub>
                        </m:sSub>
                      </m:e>
                    </m:d>
                    <m:r>
                      <a:rPr lang="en-US" b="0" i="1" smtClean="0">
                        <a:latin typeface="Cambria Math" panose="02040503050406030204" pitchFamily="18" charset="0"/>
                      </a:rPr>
                      <m:t>=</m:t>
                    </m:r>
                    <m:r>
                      <a:rPr lang="en-US" i="1">
                        <a:latin typeface="Cambria Math" panose="02040503050406030204" pitchFamily="18" charset="0"/>
                      </a:rPr>
                      <m:t>0</m:t>
                    </m:r>
                  </m:oMath>
                </a14:m>
                <a:endParaRPr lang="en-US" dirty="0"/>
              </a:p>
              <a:p>
                <a:r>
                  <a:rPr lang="en-US" dirty="0"/>
                  <a:t>Why log base 2?</a:t>
                </a:r>
              </a:p>
              <a:p>
                <a:pPr lvl="1"/>
                <a:r>
                  <a:rPr lang="en-US" dirty="0"/>
                  <a:t>Something to do with the binary representation of numbers in computers</a:t>
                </a:r>
              </a:p>
              <a:p>
                <a:pPr lvl="1"/>
                <a:r>
                  <a:rPr lang="en-US" dirty="0"/>
                  <a:t>Reference: </a:t>
                </a:r>
                <a:r>
                  <a:rPr lang="en-US" sz="1900" dirty="0">
                    <a:hlinkClick r:id="rId3"/>
                  </a:rPr>
                  <a:t>http://www.cs.csi.cuny.edu/~imberman/ai/Entropy%20and%20Information%20Gain.htm</a:t>
                </a:r>
                <a:r>
                  <a:rPr lang="en-US" sz="1900" dirty="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928" t="-280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40F7A3C-8F05-4E22-9388-5D4D021BAB33}"/>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dirty="0"/>
          </a:p>
        </p:txBody>
      </p:sp>
      <p:pic>
        <p:nvPicPr>
          <p:cNvPr id="8" name="Picture 7">
            <a:extLst>
              <a:ext uri="{FF2B5EF4-FFF2-40B4-BE49-F238E27FC236}">
                <a16:creationId xmlns:a16="http://schemas.microsoft.com/office/drawing/2014/main" id="{782656F3-E159-4817-9DF3-F5CF82E75CB9}"/>
              </a:ext>
            </a:extLst>
          </p:cNvPr>
          <p:cNvPicPr>
            <a:picLocks noChangeAspect="1"/>
          </p:cNvPicPr>
          <p:nvPr/>
        </p:nvPicPr>
        <p:blipFill>
          <a:blip r:embed="rId5"/>
          <a:stretch>
            <a:fillRect/>
          </a:stretch>
        </p:blipFill>
        <p:spPr>
          <a:xfrm>
            <a:off x="6778146" y="319088"/>
            <a:ext cx="3438874" cy="1371600"/>
          </a:xfrm>
          <a:prstGeom prst="rect">
            <a:avLst/>
          </a:prstGeom>
        </p:spPr>
      </p:pic>
    </p:spTree>
    <p:extLst>
      <p:ext uri="{BB962C8B-B14F-4D97-AF65-F5344CB8AC3E}">
        <p14:creationId xmlns:p14="http://schemas.microsoft.com/office/powerpoint/2010/main" val="2623370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Borrowed the idea for Gini Coefficient that measures income disparity</a:t>
                </a:r>
              </a:p>
              <a:p>
                <a:r>
                  <a:rPr lang="en-US" dirty="0"/>
                  <a:t>Highest Gini Index means the distribution of target values are uniform or completely impure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oMath>
                </a14:m>
                <a:r>
                  <a:rPr lang="en-US" dirty="0"/>
                  <a:t> then </a:t>
                </a:r>
                <a14:m>
                  <m:oMath xmlns:m="http://schemas.openxmlformats.org/officeDocument/2006/math">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𝑖𝑗</m:t>
                            </m:r>
                          </m:sub>
                          <m:sup>
                            <m:r>
                              <a:rPr lang="en-US" i="1">
                                <a:latin typeface="Cambria Math" panose="02040503050406030204" pitchFamily="18" charset="0"/>
                              </a:rPr>
                              <m:t>2</m:t>
                            </m:r>
                          </m:sup>
                        </m:sSubSup>
                      </m:e>
                    </m:nary>
                    <m:r>
                      <a:rPr lang="en-US" b="0" i="1" smtClean="0">
                        <a:latin typeface="Cambria Math" panose="02040503050406030204" pitchFamily="18" charset="0"/>
                      </a:rPr>
                      <m:t>=</m:t>
                    </m:r>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2</m:t>
                                </m:r>
                              </m:sup>
                            </m:sSup>
                          </m:den>
                        </m:f>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oMath>
                </a14:m>
                <a:endParaRPr lang="en-US" dirty="0"/>
              </a:p>
              <a:p>
                <a:r>
                  <a:rPr lang="en-US" dirty="0"/>
                  <a:t>Lowest Gini Index means the distribution of target values are degenerate or completely pure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a14:m>
                <a:r>
                  <a:rPr lang="en-US" dirty="0"/>
                  <a:t> if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0</m:t>
                            </m:r>
                          </m:sub>
                        </m:sSub>
                      </m:sub>
                    </m:sSub>
                    <m:r>
                      <a:rPr lang="en-US" b="0" i="1" smtClean="0">
                        <a:latin typeface="Cambria Math" panose="02040503050406030204" pitchFamily="18" charset="0"/>
                      </a:rPr>
                      <m:t>=1</m:t>
                    </m:r>
                  </m:oMath>
                </a14:m>
                <a:r>
                  <a:rPr lang="en-US" dirty="0"/>
                  <a:t>, then </a:t>
                </a:r>
                <a14:m>
                  <m:oMath xmlns:m="http://schemas.openxmlformats.org/officeDocument/2006/math">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𝑖𝑗</m:t>
                            </m:r>
                          </m:sub>
                          <m:sup>
                            <m:r>
                              <a:rPr lang="en-US" i="1">
                                <a:latin typeface="Cambria Math" panose="02040503050406030204" pitchFamily="18" charset="0"/>
                              </a:rPr>
                              <m:t>2</m:t>
                            </m:r>
                          </m:sup>
                        </m:sSubSup>
                      </m:e>
                    </m:nary>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0</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50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833DF77-3A64-4463-ADAE-541CA41C7A3F}"/>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dirty="0"/>
          </a:p>
        </p:txBody>
      </p:sp>
    </p:spTree>
    <p:extLst>
      <p:ext uri="{BB962C8B-B14F-4D97-AF65-F5344CB8AC3E}">
        <p14:creationId xmlns:p14="http://schemas.microsoft.com/office/powerpoint/2010/main" val="390026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Entropy and Gini Index for a Split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𝜆</m:t>
                        </m:r>
                      </m:sup>
                    </m:sSubSup>
                  </m:oMath>
                </a14:m>
                <a:r>
                  <a:rPr lang="en-US" dirty="0"/>
                  <a:t> is the number of observations with the target level </a:t>
                </a:r>
                <a:r>
                  <a:rPr lang="en-US" i="1" dirty="0"/>
                  <a:t>t</a:t>
                </a:r>
                <a:r>
                  <a:rPr lang="en-US" dirty="0"/>
                  <a:t> in node </a:t>
                </a:r>
                <a:r>
                  <a:rPr lang="en-US" i="1" dirty="0"/>
                  <a:t>λ</a:t>
                </a:r>
                <a:r>
                  <a:rPr lang="en-US" dirty="0"/>
                  <a:t>,</a:t>
                </a:r>
                <a:r>
                  <a:rPr lang="en-US" i="1" dirty="0"/>
                  <a:t> </a:t>
                </a:r>
                <a:r>
                  <a:rPr lang="en-US" dirty="0"/>
                  <a:t>and</a:t>
                </a:r>
                <a:r>
                  <a:rPr lang="en-US" i="1"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ea typeface="Cambria Math" panose="02040503050406030204" pitchFamily="18" charset="0"/>
                          </a:rPr>
                          <m:t>𝜆</m:t>
                        </m:r>
                      </m:sub>
                    </m:sSub>
                  </m:oMath>
                </a14:m>
                <a:r>
                  <a:rPr lang="en-US" dirty="0"/>
                  <a:t> is the number of observations in the node </a:t>
                </a:r>
                <a:r>
                  <a:rPr lang="en-US" i="1" dirty="0"/>
                  <a:t>λ</a:t>
                </a:r>
                <a:r>
                  <a:rPr lang="en-US" dirty="0"/>
                  <a:t>:</a:t>
                </a:r>
              </a:p>
              <a:p>
                <a:pPr lvl="1"/>
                <a:r>
                  <a:rPr lang="en-US" dirty="0"/>
                  <a:t>The entropy of a single node </a:t>
                </a:r>
                <a:r>
                  <a:rPr lang="en-US" i="1" dirty="0"/>
                  <a:t>λ</a:t>
                </a:r>
                <a:r>
                  <a:rPr lang="en-US" dirty="0"/>
                  <a:t>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i="1" smtClean="0">
                            <a:latin typeface="Cambria Math" panose="02040503050406030204" pitchFamily="18" charset="0"/>
                            <a:ea typeface="Cambria Math" panose="02040503050406030204" pitchFamily="18" charset="0"/>
                          </a:rPr>
                          <m:t>𝜆</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𝑡</m:t>
                        </m:r>
                      </m:sub>
                      <m:sup/>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𝜆</m:t>
                                </m:r>
                              </m:sup>
                            </m:sSub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𝜆</m:t>
                                </m:r>
                              </m:sub>
                            </m:sSub>
                          </m:den>
                        </m:f>
                      </m:e>
                    </m:nary>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𝜆</m:t>
                                    </m:r>
                                  </m:sup>
                                </m:sSubSup>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ea typeface="Cambria Math" panose="02040503050406030204" pitchFamily="18" charset="0"/>
                                      </a:rPr>
                                      <m:t>𝜆</m:t>
                                    </m:r>
                                  </m:sub>
                                </m:sSub>
                              </m:den>
                            </m:f>
                          </m:e>
                        </m:d>
                      </m:e>
                    </m:func>
                  </m:oMath>
                </a14:m>
                <a:r>
                  <a:rPr lang="en-US" dirty="0"/>
                  <a:t> </a:t>
                </a:r>
              </a:p>
              <a:p>
                <a:pPr lvl="1"/>
                <a:r>
                  <a:rPr lang="en-US" dirty="0"/>
                  <a:t>The Gini index of a single node </a:t>
                </a:r>
                <a:r>
                  <a:rPr lang="en-US" i="1" dirty="0"/>
                  <a:t>λ</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ea typeface="Cambria Math" panose="02040503050406030204" pitchFamily="18" charset="0"/>
                          </a:rPr>
                          <m:t>𝜆</m:t>
                        </m:r>
                      </m:sub>
                    </m:sSub>
                    <m:r>
                      <a:rPr lang="en-US" i="1">
                        <a:latin typeface="Cambria Math" panose="02040503050406030204" pitchFamily="18" charset="0"/>
                      </a:rPr>
                      <m:t>=1−</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𝑡</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𝜆</m:t>
                                        </m:r>
                                      </m:sup>
                                    </m:sSubSup>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ea typeface="Cambria Math" panose="02040503050406030204" pitchFamily="18" charset="0"/>
                                          </a:rPr>
                                          <m:t>𝜆</m:t>
                                        </m:r>
                                      </m:sub>
                                    </m:sSub>
                                  </m:den>
                                </m:f>
                              </m:e>
                            </m:d>
                          </m:e>
                          <m:sup>
                            <m:r>
                              <a:rPr lang="en-US" i="1">
                                <a:latin typeface="Cambria Math" panose="02040503050406030204" pitchFamily="18" charset="0"/>
                              </a:rPr>
                              <m:t>2</m:t>
                            </m:r>
                          </m:sup>
                        </m:sSup>
                      </m:e>
                    </m:nary>
                  </m:oMath>
                </a14:m>
                <a:endParaRPr lang="en-US" dirty="0"/>
              </a:p>
              <a:p>
                <a:r>
                  <a:rPr lang="en-US" dirty="0"/>
                  <a:t>Suppose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ea typeface="Cambria Math" panose="02040503050406030204" pitchFamily="18" charset="0"/>
                          </a:rPr>
                          <m:t>𝜆</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𝜆</m:t>
                            </m:r>
                          </m:sub>
                        </m:sSub>
                      </m:e>
                    </m:nary>
                  </m:oMath>
                </a14:m>
                <a:r>
                  <a:rPr lang="en-US" dirty="0"/>
                  <a:t> is the number of observations in the parent node, and the parent node is split:</a:t>
                </a:r>
              </a:p>
              <a:p>
                <a:pPr lvl="1"/>
                <a:r>
                  <a:rPr lang="en-US" dirty="0"/>
                  <a:t>The entropy of the split is then: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𝜆</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𝜆</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𝜆</m:t>
                            </m:r>
                          </m:sub>
                        </m:sSub>
                      </m:e>
                    </m:nary>
                  </m:oMath>
                </a14:m>
                <a:r>
                  <a:rPr lang="en-US" dirty="0"/>
                  <a:t> </a:t>
                </a:r>
              </a:p>
              <a:p>
                <a:pPr lvl="1"/>
                <a:r>
                  <a:rPr lang="en-US" dirty="0"/>
                  <a:t>The Gini index of the split is then: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𝜆</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ea typeface="Cambria Math" panose="02040503050406030204" pitchFamily="18" charset="0"/>
                                  </a:rPr>
                                  <m:t>𝜆</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ea typeface="Cambria Math" panose="02040503050406030204" pitchFamily="18" charset="0"/>
                              </a:rPr>
                              <m:t>𝜆</m:t>
                            </m:r>
                          </m:sub>
                        </m:sSub>
                      </m:e>
                    </m:nary>
                  </m:oMath>
                </a14:m>
                <a:r>
                  <a:rPr lang="en-US" dirty="0"/>
                  <a:t>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68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2036DC3-E609-4F5D-9374-1E60E3D7A321}"/>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34</a:t>
            </a:fld>
            <a:endParaRPr lang="en-US" dirty="0"/>
          </a:p>
        </p:txBody>
      </p:sp>
    </p:spTree>
    <p:extLst>
      <p:ext uri="{BB962C8B-B14F-4D97-AF65-F5344CB8AC3E}">
        <p14:creationId xmlns:p14="http://schemas.microsoft.com/office/powerpoint/2010/main" val="2263047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Entropy vs. Gini Index</a:t>
            </a:r>
          </a:p>
        </p:txBody>
      </p:sp>
      <p:sp>
        <p:nvSpPr>
          <p:cNvPr id="3" name="Content Placeholder 2"/>
          <p:cNvSpPr>
            <a:spLocks noGrp="1"/>
          </p:cNvSpPr>
          <p:nvPr>
            <p:ph idx="1"/>
          </p:nvPr>
        </p:nvSpPr>
        <p:spPr/>
        <p:txBody>
          <a:bodyPr>
            <a:normAutofit/>
          </a:bodyPr>
          <a:lstStyle/>
          <a:p>
            <a:r>
              <a:rPr lang="en-US" dirty="0"/>
              <a:t>Consider the binary target variable</a:t>
            </a:r>
          </a:p>
          <a:p>
            <a:r>
              <a:rPr lang="en-US" dirty="0"/>
              <a:t>Gini Index tends to be very small when some</a:t>
            </a:r>
            <a:br>
              <a:rPr lang="en-US" dirty="0"/>
            </a:br>
            <a:r>
              <a:rPr lang="en-US" dirty="0"/>
              <a:t>target categories are rare</a:t>
            </a:r>
          </a:p>
          <a:p>
            <a:r>
              <a:rPr lang="en-US" dirty="0"/>
              <a:t>Gini Index may be an advantage for rare events</a:t>
            </a:r>
          </a:p>
          <a:p>
            <a:r>
              <a:rPr lang="en-US" dirty="0"/>
              <a:t>Otherwise, both metrics are equally effective</a:t>
            </a:r>
            <a:br>
              <a:rPr lang="en-US" dirty="0"/>
            </a:br>
            <a:r>
              <a:rPr lang="en-US" dirty="0"/>
              <a:t>for most of the analyses</a:t>
            </a:r>
          </a:p>
          <a:p>
            <a:r>
              <a:rPr lang="en-US" dirty="0"/>
              <a:t>Entropy is usually preferred as it has a fixed</a:t>
            </a:r>
            <a:br>
              <a:rPr lang="en-US" dirty="0"/>
            </a:br>
            <a:r>
              <a:rPr lang="en-US" dirty="0"/>
              <a:t>range of [0,1]</a:t>
            </a:r>
          </a:p>
        </p:txBody>
      </p:sp>
      <p:sp>
        <p:nvSpPr>
          <p:cNvPr id="4" name="Footer Placeholder 3">
            <a:extLst>
              <a:ext uri="{FF2B5EF4-FFF2-40B4-BE49-F238E27FC236}">
                <a16:creationId xmlns:a16="http://schemas.microsoft.com/office/drawing/2014/main" id="{D1A6615A-8198-48FC-82BD-3976889DDDF8}"/>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dirty="0"/>
          </a:p>
        </p:txBody>
      </p:sp>
      <p:graphicFrame>
        <p:nvGraphicFramePr>
          <p:cNvPr id="11" name="Object 10"/>
          <p:cNvGraphicFramePr>
            <a:graphicFrameLocks noChangeAspect="1"/>
          </p:cNvGraphicFramePr>
          <p:nvPr/>
        </p:nvGraphicFramePr>
        <p:xfrm>
          <a:off x="8315325" y="1825625"/>
          <a:ext cx="3505199" cy="4244975"/>
        </p:xfrm>
        <a:graphic>
          <a:graphicData uri="http://schemas.openxmlformats.org/presentationml/2006/ole">
            <mc:AlternateContent xmlns:mc="http://schemas.openxmlformats.org/markup-compatibility/2006">
              <mc:Choice xmlns:v="urn:schemas-microsoft-com:vml" Requires="v">
                <p:oleObj spid="_x0000_s1200" name="Worksheet" r:id="rId4" imgW="2819374" imgH="2886036" progId="Excel.Sheet.12">
                  <p:embed/>
                </p:oleObj>
              </mc:Choice>
              <mc:Fallback>
                <p:oleObj name="Worksheet" r:id="rId4" imgW="2819374" imgH="2886036" progId="Excel.Sheet.12">
                  <p:embed/>
                  <p:pic>
                    <p:nvPicPr>
                      <p:cNvPr id="11" name="Object 10"/>
                      <p:cNvPicPr/>
                      <p:nvPr/>
                    </p:nvPicPr>
                    <p:blipFill>
                      <a:blip r:embed="rId5"/>
                      <a:stretch>
                        <a:fillRect/>
                      </a:stretch>
                    </p:blipFill>
                    <p:spPr>
                      <a:xfrm>
                        <a:off x="8315325" y="1825625"/>
                        <a:ext cx="3505199" cy="4244975"/>
                      </a:xfrm>
                      <a:prstGeom prst="rect">
                        <a:avLst/>
                      </a:prstGeom>
                    </p:spPr>
                  </p:pic>
                </p:oleObj>
              </mc:Fallback>
            </mc:AlternateContent>
          </a:graphicData>
        </a:graphic>
      </p:graphicFrame>
    </p:spTree>
    <p:extLst>
      <p:ext uri="{BB962C8B-B14F-4D97-AF65-F5344CB8AC3E}">
        <p14:creationId xmlns:p14="http://schemas.microsoft.com/office/powerpoint/2010/main" val="2481276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Entropy in a Nut-Shell </a:t>
            </a:r>
            <a:r>
              <a:rPr lang="en-US" b="1" dirty="0">
                <a:solidFill>
                  <a:schemeClr val="bg1"/>
                </a:solidFill>
                <a:sym typeface="Wingdings" panose="05000000000000000000" pitchFamily="2" charset="2"/>
              </a:rPr>
              <a:t></a:t>
            </a:r>
            <a:endParaRPr lang="en-US" b="1" dirty="0">
              <a:solidFill>
                <a:schemeClr val="bg1"/>
              </a:solidFill>
            </a:endParaRPr>
          </a:p>
        </p:txBody>
      </p:sp>
      <p:sp>
        <p:nvSpPr>
          <p:cNvPr id="3" name="Footer Placeholder 2">
            <a:extLst>
              <a:ext uri="{FF2B5EF4-FFF2-40B4-BE49-F238E27FC236}">
                <a16:creationId xmlns:a16="http://schemas.microsoft.com/office/drawing/2014/main" id="{9517E95E-B76E-4C23-AB16-1A9500CE6F23}"/>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dirty="0"/>
          </a:p>
        </p:txBody>
      </p:sp>
      <p:pic>
        <p:nvPicPr>
          <p:cNvPr id="5" name="Picture 4"/>
          <p:cNvPicPr>
            <a:picLocks noChangeAspect="1"/>
          </p:cNvPicPr>
          <p:nvPr/>
        </p:nvPicPr>
        <p:blipFill>
          <a:blip r:embed="rId3"/>
          <a:stretch>
            <a:fillRect/>
          </a:stretch>
        </p:blipFill>
        <p:spPr>
          <a:xfrm>
            <a:off x="3321443" y="1317184"/>
            <a:ext cx="6127357" cy="4572000"/>
          </a:xfrm>
          <a:prstGeom prst="rect">
            <a:avLst/>
          </a:prstGeom>
        </p:spPr>
      </p:pic>
      <p:sp>
        <p:nvSpPr>
          <p:cNvPr id="6" name="TextBox 5"/>
          <p:cNvSpPr txBox="1"/>
          <p:nvPr/>
        </p:nvSpPr>
        <p:spPr>
          <a:xfrm>
            <a:off x="838200" y="5938101"/>
            <a:ext cx="10403132" cy="369332"/>
          </a:xfrm>
          <a:prstGeom prst="rect">
            <a:avLst/>
          </a:prstGeom>
          <a:noFill/>
        </p:spPr>
        <p:txBody>
          <a:bodyPr wrap="square" rtlCol="0">
            <a:spAutoFit/>
          </a:bodyPr>
          <a:lstStyle/>
          <a:p>
            <a:r>
              <a:rPr lang="en-US" b="1" dirty="0"/>
              <a:t>Source</a:t>
            </a:r>
            <a:r>
              <a:rPr lang="en-US" dirty="0"/>
              <a:t>: </a:t>
            </a:r>
            <a:r>
              <a:rPr lang="en-US" dirty="0">
                <a:hlinkClick r:id="rId4"/>
              </a:rPr>
              <a:t>https://www.autonlab.org/_media/tutorials/infogain11.pdf</a:t>
            </a:r>
            <a:r>
              <a:rPr lang="en-US" dirty="0"/>
              <a:t>, September 19, 2018 (no longer found)</a:t>
            </a:r>
          </a:p>
        </p:txBody>
      </p:sp>
    </p:spTree>
    <p:extLst>
      <p:ext uri="{BB962C8B-B14F-4D97-AF65-F5344CB8AC3E}">
        <p14:creationId xmlns:p14="http://schemas.microsoft.com/office/powerpoint/2010/main" val="2947871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Step-by-Step Calculation</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8C694BEF-2C98-4182-A651-C5CB9A7D5075}"/>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062270224"/>
              </p:ext>
            </p:extLst>
          </p:nvPr>
        </p:nvGraphicFramePr>
        <p:xfrm>
          <a:off x="5782839" y="1978025"/>
          <a:ext cx="6086476" cy="2742311"/>
        </p:xfrm>
        <a:graphic>
          <a:graphicData uri="http://schemas.openxmlformats.org/drawingml/2006/table">
            <a:tbl>
              <a:tblPr firstRow="1" firstCol="1" bandRow="1"/>
              <a:tblGrid>
                <a:gridCol w="887611">
                  <a:extLst>
                    <a:ext uri="{9D8B030D-6E8A-4147-A177-3AD203B41FA5}">
                      <a16:colId xmlns:a16="http://schemas.microsoft.com/office/drawing/2014/main" val="20000"/>
                    </a:ext>
                  </a:extLst>
                </a:gridCol>
                <a:gridCol w="887611">
                  <a:extLst>
                    <a:ext uri="{9D8B030D-6E8A-4147-A177-3AD203B41FA5}">
                      <a16:colId xmlns:a16="http://schemas.microsoft.com/office/drawing/2014/main" val="20001"/>
                    </a:ext>
                  </a:extLst>
                </a:gridCol>
                <a:gridCol w="887611">
                  <a:extLst>
                    <a:ext uri="{9D8B030D-6E8A-4147-A177-3AD203B41FA5}">
                      <a16:colId xmlns:a16="http://schemas.microsoft.com/office/drawing/2014/main" val="20002"/>
                    </a:ext>
                  </a:extLst>
                </a:gridCol>
                <a:gridCol w="760810">
                  <a:extLst>
                    <a:ext uri="{9D8B030D-6E8A-4147-A177-3AD203B41FA5}">
                      <a16:colId xmlns:a16="http://schemas.microsoft.com/office/drawing/2014/main" val="20003"/>
                    </a:ext>
                  </a:extLst>
                </a:gridCol>
                <a:gridCol w="887611">
                  <a:extLst>
                    <a:ext uri="{9D8B030D-6E8A-4147-A177-3AD203B41FA5}">
                      <a16:colId xmlns:a16="http://schemas.microsoft.com/office/drawing/2014/main" val="20004"/>
                    </a:ext>
                  </a:extLst>
                </a:gridCol>
                <a:gridCol w="887611">
                  <a:extLst>
                    <a:ext uri="{9D8B030D-6E8A-4147-A177-3AD203B41FA5}">
                      <a16:colId xmlns:a16="http://schemas.microsoft.com/office/drawing/2014/main" val="20005"/>
                    </a:ext>
                  </a:extLst>
                </a:gridCol>
                <a:gridCol w="887611">
                  <a:extLst>
                    <a:ext uri="{9D8B030D-6E8A-4147-A177-3AD203B41FA5}">
                      <a16:colId xmlns:a16="http://schemas.microsoft.com/office/drawing/2014/main" val="20006"/>
                    </a:ext>
                  </a:extLst>
                </a:gridCol>
              </a:tblGrid>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CaseID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CaseID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0" name="Content Placeholder 2">
            <a:extLst>
              <a:ext uri="{FF2B5EF4-FFF2-40B4-BE49-F238E27FC236}">
                <a16:creationId xmlns:a16="http://schemas.microsoft.com/office/drawing/2014/main" id="{B2720EC1-805C-4213-912C-FB3C8F21BC11}"/>
              </a:ext>
            </a:extLst>
          </p:cNvPr>
          <p:cNvSpPr txBox="1">
            <a:spLocks/>
          </p:cNvSpPr>
          <p:nvPr/>
        </p:nvSpPr>
        <p:spPr>
          <a:xfrm>
            <a:off x="990600" y="1978025"/>
            <a:ext cx="45994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ToyTree.csv</a:t>
            </a:r>
          </a:p>
          <a:p>
            <a:r>
              <a:rPr lang="en-US" dirty="0"/>
              <a:t>Twenty observations</a:t>
            </a:r>
          </a:p>
          <a:p>
            <a:r>
              <a:rPr lang="en-US" dirty="0"/>
              <a:t>CaseID – observation identifier</a:t>
            </a:r>
          </a:p>
          <a:p>
            <a:r>
              <a:rPr lang="en-US" dirty="0"/>
              <a:t>A – nominal predictor with three categories: Low, Medium, and High</a:t>
            </a:r>
          </a:p>
          <a:p>
            <a:r>
              <a:rPr lang="en-US" dirty="0"/>
              <a:t>B – nominal target with two categories: No and Yes</a:t>
            </a:r>
          </a:p>
          <a:p>
            <a:endParaRPr lang="en-US" dirty="0"/>
          </a:p>
          <a:p>
            <a:endParaRPr lang="en-US" dirty="0"/>
          </a:p>
        </p:txBody>
      </p:sp>
      <p:sp>
        <p:nvSpPr>
          <p:cNvPr id="5" name="Rectangle 4">
            <a:extLst>
              <a:ext uri="{FF2B5EF4-FFF2-40B4-BE49-F238E27FC236}">
                <a16:creationId xmlns:a16="http://schemas.microsoft.com/office/drawing/2014/main" id="{EE987DA4-2600-4E68-911F-BE326D82D62B}"/>
              </a:ext>
            </a:extLst>
          </p:cNvPr>
          <p:cNvSpPr/>
          <p:nvPr/>
        </p:nvSpPr>
        <p:spPr>
          <a:xfrm>
            <a:off x="9852670" y="5890975"/>
            <a:ext cx="2329805" cy="369332"/>
          </a:xfrm>
          <a:prstGeom prst="rect">
            <a:avLst/>
          </a:prstGeom>
        </p:spPr>
        <p:txBody>
          <a:bodyPr wrap="none">
            <a:spAutoFit/>
          </a:bodyPr>
          <a:lstStyle/>
          <a:p>
            <a:r>
              <a:rPr lang="en-US" b="1" dirty="0"/>
              <a:t>Week 5 StepByStep.py</a:t>
            </a:r>
          </a:p>
        </p:txBody>
      </p:sp>
    </p:spTree>
    <p:extLst>
      <p:ext uri="{BB962C8B-B14F-4D97-AF65-F5344CB8AC3E}">
        <p14:creationId xmlns:p14="http://schemas.microsoft.com/office/powerpoint/2010/main" val="899015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Step-by-Step Calculation</a:t>
            </a:r>
          </a:p>
        </p:txBody>
      </p:sp>
      <p:sp>
        <p:nvSpPr>
          <p:cNvPr id="3" name="Content Placeholder 2"/>
          <p:cNvSpPr>
            <a:spLocks noGrp="1"/>
          </p:cNvSpPr>
          <p:nvPr>
            <p:ph idx="1"/>
          </p:nvPr>
        </p:nvSpPr>
        <p:spPr/>
        <p:txBody>
          <a:bodyPr>
            <a:normAutofit/>
          </a:bodyPr>
          <a:lstStyle/>
          <a:p>
            <a:r>
              <a:rPr lang="en-US" dirty="0"/>
              <a:t>Build a contingency table</a:t>
            </a:r>
          </a:p>
          <a:p>
            <a:endParaRPr lang="en-US" dirty="0"/>
          </a:p>
          <a:p>
            <a:endParaRPr lang="en-US" dirty="0"/>
          </a:p>
          <a:p>
            <a:endParaRPr lang="en-US" dirty="0"/>
          </a:p>
          <a:p>
            <a:endParaRPr lang="en-US" dirty="0"/>
          </a:p>
          <a:p>
            <a:endParaRPr lang="en-US" dirty="0"/>
          </a:p>
          <a:p>
            <a:r>
              <a:rPr lang="en-US" dirty="0"/>
              <a:t>Entropy of the Root Node</a:t>
            </a:r>
            <a:br>
              <a:rPr lang="en-US" dirty="0"/>
            </a:br>
            <a:r>
              <a:rPr lang="en-US" dirty="0"/>
              <a:t>- ((8/20) * log</a:t>
            </a:r>
            <a:r>
              <a:rPr lang="en-US" baseline="-25000" dirty="0"/>
              <a:t>2</a:t>
            </a:r>
            <a:r>
              <a:rPr lang="en-US" dirty="0"/>
              <a:t>(8/20) + (12/20) * log</a:t>
            </a:r>
            <a:r>
              <a:rPr lang="en-US" baseline="-25000" dirty="0"/>
              <a:t>2</a:t>
            </a:r>
            <a:r>
              <a:rPr lang="en-US" dirty="0"/>
              <a:t>(12/20)) = </a:t>
            </a:r>
            <a:r>
              <a:rPr lang="en-US" b="1" dirty="0"/>
              <a:t>0.9709505944547</a:t>
            </a:r>
            <a:endParaRPr lang="en-US" dirty="0"/>
          </a:p>
          <a:p>
            <a:endParaRPr lang="en-US" dirty="0"/>
          </a:p>
        </p:txBody>
      </p:sp>
      <p:sp>
        <p:nvSpPr>
          <p:cNvPr id="4" name="Footer Placeholder 3">
            <a:extLst>
              <a:ext uri="{FF2B5EF4-FFF2-40B4-BE49-F238E27FC236}">
                <a16:creationId xmlns:a16="http://schemas.microsoft.com/office/drawing/2014/main" id="{33D9DEA5-E0FB-469A-A335-0F0E3D1CDF88}"/>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84356661"/>
              </p:ext>
            </p:extLst>
          </p:nvPr>
        </p:nvGraphicFramePr>
        <p:xfrm>
          <a:off x="982132" y="2397125"/>
          <a:ext cx="5418668" cy="2230331"/>
        </p:xfrm>
        <a:graphic>
          <a:graphicData uri="http://schemas.openxmlformats.org/drawingml/2006/table">
            <a:tbl>
              <a:tblPr firstRow="1" firstCol="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tblGrid>
              <a:tr h="376131">
                <a:tc rowSpan="2">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70840">
                <a:tc vMerge="1">
                  <a:txBody>
                    <a:bodyPr/>
                    <a:lstStyle/>
                    <a:p>
                      <a:endParaRPr lang="en-US" dirty="0"/>
                    </a:p>
                  </a:txBody>
                  <a:tcPr/>
                </a:tc>
                <a:tc>
                  <a:txBody>
                    <a:bodyPr/>
                    <a:lstStyle/>
                    <a:p>
                      <a:pPr algn="ctr"/>
                      <a:r>
                        <a:rPr lang="en-US"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370840">
                <a:tc>
                  <a:txBody>
                    <a:bodyPr/>
                    <a:lstStyle/>
                    <a:p>
                      <a:r>
                        <a:rPr lang="en-US"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r>
                        <a:rPr lang="en-US" dirty="0"/>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r>
                        <a:rPr lang="en-US"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5" name="Rectangle 4"/>
          <p:cNvSpPr/>
          <p:nvPr/>
        </p:nvSpPr>
        <p:spPr>
          <a:xfrm>
            <a:off x="2333624" y="4248150"/>
            <a:ext cx="2713569" cy="3793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47722" y="4248150"/>
            <a:ext cx="1352550" cy="3793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583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Step-by-Step Calculation</a:t>
            </a:r>
          </a:p>
        </p:txBody>
      </p:sp>
      <p:sp>
        <p:nvSpPr>
          <p:cNvPr id="3" name="Content Placeholder 2"/>
          <p:cNvSpPr>
            <a:spLocks noGrp="1"/>
          </p:cNvSpPr>
          <p:nvPr>
            <p:ph idx="1"/>
          </p:nvPr>
        </p:nvSpPr>
        <p:spPr/>
        <p:txBody>
          <a:bodyPr>
            <a:normAutofit fontScale="92500" lnSpcReduction="20000"/>
          </a:bodyPr>
          <a:lstStyle/>
          <a:p>
            <a:r>
              <a:rPr lang="en-US" sz="2600" dirty="0">
                <a:solidFill>
                  <a:srgbClr val="FF0000"/>
                </a:solidFill>
              </a:rPr>
              <a:t>Consider {Low and Medium} and {High}</a:t>
            </a:r>
          </a:p>
          <a:p>
            <a:endParaRPr lang="en-US" dirty="0"/>
          </a:p>
          <a:p>
            <a:endParaRPr lang="en-US" dirty="0"/>
          </a:p>
          <a:p>
            <a:pPr marL="0" indent="0">
              <a:buNone/>
            </a:pPr>
            <a:endParaRPr lang="en-US" dirty="0"/>
          </a:p>
          <a:p>
            <a:endParaRPr lang="en-US" dirty="0"/>
          </a:p>
          <a:p>
            <a:endParaRPr lang="en-US" sz="2400" dirty="0"/>
          </a:p>
          <a:p>
            <a:r>
              <a:rPr lang="en-US" sz="2600" dirty="0"/>
              <a:t>{Low and Medium}:</a:t>
            </a:r>
            <a:br>
              <a:rPr lang="en-US" sz="2600" dirty="0"/>
            </a:br>
            <a:r>
              <a:rPr lang="en-US" sz="2600" dirty="0"/>
              <a:t>entropy = - ((2/13) * log</a:t>
            </a:r>
            <a:r>
              <a:rPr lang="en-US" sz="2600" baseline="-25000" dirty="0"/>
              <a:t>2</a:t>
            </a:r>
            <a:r>
              <a:rPr lang="en-US" sz="2600" dirty="0"/>
              <a:t>(2/13) + (11/13) * log</a:t>
            </a:r>
            <a:r>
              <a:rPr lang="en-US" sz="2600" baseline="-25000" dirty="0"/>
              <a:t>2</a:t>
            </a:r>
            <a:r>
              <a:rPr lang="en-US" sz="2600" dirty="0"/>
              <a:t>(11/13)) = 0.6193821946788</a:t>
            </a:r>
          </a:p>
          <a:p>
            <a:r>
              <a:rPr lang="en-US" sz="2600" dirty="0"/>
              <a:t>{High}:</a:t>
            </a:r>
            <a:br>
              <a:rPr lang="en-US" sz="2600" dirty="0"/>
            </a:br>
            <a:r>
              <a:rPr lang="en-US" sz="2600" dirty="0"/>
              <a:t>entropy = - ((6/7) * log</a:t>
            </a:r>
            <a:r>
              <a:rPr lang="en-US" sz="2600" baseline="-25000" dirty="0"/>
              <a:t>2</a:t>
            </a:r>
            <a:r>
              <a:rPr lang="en-US" sz="2600" dirty="0"/>
              <a:t>(6/7) + (1/7) * log</a:t>
            </a:r>
            <a:r>
              <a:rPr lang="en-US" sz="2600" baseline="-25000" dirty="0"/>
              <a:t>2</a:t>
            </a:r>
            <a:r>
              <a:rPr lang="en-US" sz="2600" dirty="0"/>
              <a:t>(1/7)) = 0.4010507031511</a:t>
            </a:r>
          </a:p>
          <a:p>
            <a:r>
              <a:rPr lang="en-US" sz="2600" dirty="0"/>
              <a:t>Split: entropy =</a:t>
            </a:r>
            <a:br>
              <a:rPr lang="en-US" sz="2600" dirty="0"/>
            </a:br>
            <a:r>
              <a:rPr lang="en-US" sz="2600" dirty="0"/>
              <a:t>(13/20) * 0.6193821946788 + (7/20) * 0.4010507031511 = </a:t>
            </a:r>
            <a:r>
              <a:rPr lang="en-US" sz="2600" b="1" dirty="0"/>
              <a:t>0.6096838990450</a:t>
            </a:r>
            <a:endParaRPr lang="en-US" sz="2600" dirty="0"/>
          </a:p>
          <a:p>
            <a:endParaRPr lang="en-US" dirty="0"/>
          </a:p>
        </p:txBody>
      </p:sp>
      <p:sp>
        <p:nvSpPr>
          <p:cNvPr id="4" name="Footer Placeholder 3">
            <a:extLst>
              <a:ext uri="{FF2B5EF4-FFF2-40B4-BE49-F238E27FC236}">
                <a16:creationId xmlns:a16="http://schemas.microsoft.com/office/drawing/2014/main" id="{A485CC86-345C-4B90-B869-D98D7DF14055}"/>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66125517"/>
              </p:ext>
            </p:extLst>
          </p:nvPr>
        </p:nvGraphicFramePr>
        <p:xfrm>
          <a:off x="1181100" y="2262189"/>
          <a:ext cx="5791200" cy="1874514"/>
        </p:xfrm>
        <a:graphic>
          <a:graphicData uri="http://schemas.openxmlformats.org/drawingml/2006/table">
            <a:tbl>
              <a:tblPr firstRow="1" firstCol="1">
                <a:tableStyleId>{5C22544A-7EE6-4342-B048-85BDC9FD1C3A}</a:tableStyleId>
              </a:tblPr>
              <a:tblGrid>
                <a:gridCol w="1810881">
                  <a:extLst>
                    <a:ext uri="{9D8B030D-6E8A-4147-A177-3AD203B41FA5}">
                      <a16:colId xmlns:a16="http://schemas.microsoft.com/office/drawing/2014/main" val="20000"/>
                    </a:ext>
                  </a:extLst>
                </a:gridCol>
                <a:gridCol w="1384459">
                  <a:extLst>
                    <a:ext uri="{9D8B030D-6E8A-4147-A177-3AD203B41FA5}">
                      <a16:colId xmlns:a16="http://schemas.microsoft.com/office/drawing/2014/main" val="20001"/>
                    </a:ext>
                  </a:extLst>
                </a:gridCol>
                <a:gridCol w="1148059">
                  <a:extLst>
                    <a:ext uri="{9D8B030D-6E8A-4147-A177-3AD203B41FA5}">
                      <a16:colId xmlns:a16="http://schemas.microsoft.com/office/drawing/2014/main" val="20002"/>
                    </a:ext>
                  </a:extLst>
                </a:gridCol>
                <a:gridCol w="1447801">
                  <a:extLst>
                    <a:ext uri="{9D8B030D-6E8A-4147-A177-3AD203B41FA5}">
                      <a16:colId xmlns:a16="http://schemas.microsoft.com/office/drawing/2014/main" val="20003"/>
                    </a:ext>
                  </a:extLst>
                </a:gridCol>
              </a:tblGrid>
              <a:tr h="338853">
                <a:tc rowSpan="2">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38853">
                <a:tc vMerge="1">
                  <a:txBody>
                    <a:bodyPr/>
                    <a:lstStyle/>
                    <a:p>
                      <a:endParaRPr lang="en-US" dirty="0"/>
                    </a:p>
                  </a:txBody>
                  <a:tcPr/>
                </a:tc>
                <a:tc>
                  <a:txBody>
                    <a:bodyPr/>
                    <a:lstStyle/>
                    <a:p>
                      <a:pPr algn="ctr"/>
                      <a:r>
                        <a:rPr lang="en-US"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411474">
                <a:tc>
                  <a:txBody>
                    <a:bodyPr/>
                    <a:lstStyle/>
                    <a:p>
                      <a:r>
                        <a:rPr lang="en-US" dirty="0"/>
                        <a:t>Low</a:t>
                      </a:r>
                      <a:r>
                        <a:rPr lang="en-US" baseline="0" dirty="0"/>
                        <a:t> &amp; Medium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8853">
                <a:tc>
                  <a:txBody>
                    <a:bodyPr/>
                    <a:lstStyle/>
                    <a:p>
                      <a:r>
                        <a:rPr lang="en-US"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8853">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Rectangle 7"/>
          <p:cNvSpPr/>
          <p:nvPr/>
        </p:nvSpPr>
        <p:spPr>
          <a:xfrm>
            <a:off x="3007906" y="3009793"/>
            <a:ext cx="2501940" cy="389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007906" y="3399693"/>
            <a:ext cx="2501940" cy="389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09846" y="3009793"/>
            <a:ext cx="1462454" cy="389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09846" y="3399693"/>
            <a:ext cx="1462454" cy="389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695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Variables in the Home Equity Dataset</a:t>
            </a:r>
          </a:p>
        </p:txBody>
      </p:sp>
      <p:graphicFrame>
        <p:nvGraphicFramePr>
          <p:cNvPr id="10" name="Content Placeholder 9"/>
          <p:cNvGraphicFramePr>
            <a:graphicFrameLocks noGrp="1"/>
          </p:cNvGraphicFramePr>
          <p:nvPr>
            <p:ph idx="1"/>
          </p:nvPr>
        </p:nvGraphicFramePr>
        <p:xfrm>
          <a:off x="990600" y="1496223"/>
          <a:ext cx="10239374" cy="4398817"/>
        </p:xfrm>
        <a:graphic>
          <a:graphicData uri="http://schemas.openxmlformats.org/drawingml/2006/table">
            <a:tbl>
              <a:tblPr/>
              <a:tblGrid>
                <a:gridCol w="1095375">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7105649">
                  <a:extLst>
                    <a:ext uri="{9D8B030D-6E8A-4147-A177-3AD203B41FA5}">
                      <a16:colId xmlns:a16="http://schemas.microsoft.com/office/drawing/2014/main" val="20003"/>
                    </a:ext>
                  </a:extLst>
                </a:gridCol>
              </a:tblGrid>
              <a:tr h="294304">
                <a:tc>
                  <a:txBody>
                    <a:bodyPr/>
                    <a:lstStyle/>
                    <a:p>
                      <a:pPr algn="l" fontAlgn="b"/>
                      <a:r>
                        <a:rPr lang="en-US" sz="1600" b="1" i="0" u="none" strike="noStrike" dirty="0">
                          <a:solidFill>
                            <a:srgbClr val="000000"/>
                          </a:solidFill>
                          <a:effectLst/>
                          <a:latin typeface="Calibri" panose="020F0502020204030204" pitchFamily="34"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Role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Level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4304">
                <a:tc>
                  <a:txBody>
                    <a:bodyPr/>
                    <a:lstStyle/>
                    <a:p>
                      <a:pPr algn="l" fontAlgn="b"/>
                      <a:r>
                        <a:rPr lang="en-US" sz="1600" b="0" i="0" u="none" strike="noStrike" dirty="0">
                          <a:solidFill>
                            <a:srgbClr val="000000"/>
                          </a:solidFill>
                          <a:effectLst/>
                          <a:latin typeface="Calibri" panose="020F0502020204030204" pitchFamily="34" charset="0"/>
                        </a:rPr>
                        <a:t>BAD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Target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Binary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Status of loan:</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1 = applicant defaulted on the loan or is seriously delinquent</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0 = applicant paid the loan on schedule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0289">
                <a:tc>
                  <a:txBody>
                    <a:bodyPr/>
                    <a:lstStyle/>
                    <a:p>
                      <a:pPr algn="l" fontAlgn="b"/>
                      <a:r>
                        <a:rPr lang="en-US" sz="1600" b="0" i="0" u="none" strike="noStrike" dirty="0">
                          <a:solidFill>
                            <a:srgbClr val="000000"/>
                          </a:solidFill>
                          <a:effectLst/>
                          <a:latin typeface="Calibri" panose="020F0502020204030204" pitchFamily="34" charset="0"/>
                        </a:rPr>
                        <a:t>CLAGE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Age of oldest credit line (months)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0289">
                <a:tc>
                  <a:txBody>
                    <a:bodyPr/>
                    <a:lstStyle/>
                    <a:p>
                      <a:pPr algn="l" fontAlgn="b"/>
                      <a:r>
                        <a:rPr lang="en-US" sz="1600" b="0" i="0" u="none" strike="noStrike" dirty="0">
                          <a:solidFill>
                            <a:srgbClr val="000000"/>
                          </a:solidFill>
                          <a:effectLst/>
                          <a:latin typeface="Calibri" panose="020F0502020204030204" pitchFamily="34" charset="0"/>
                        </a:rPr>
                        <a:t>CLNO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Number of credit lines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0289">
                <a:tc>
                  <a:txBody>
                    <a:bodyPr/>
                    <a:lstStyle/>
                    <a:p>
                      <a:pPr algn="l" fontAlgn="b"/>
                      <a:r>
                        <a:rPr lang="en-US" sz="1600" b="0" i="0" u="none" strike="noStrike" dirty="0">
                          <a:solidFill>
                            <a:srgbClr val="000000"/>
                          </a:solidFill>
                          <a:effectLst/>
                          <a:latin typeface="Calibri" panose="020F0502020204030204" pitchFamily="34" charset="0"/>
                        </a:rPr>
                        <a:t>DEBTINC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Debt-to-income ratio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0289">
                <a:tc>
                  <a:txBody>
                    <a:bodyPr/>
                    <a:lstStyle/>
                    <a:p>
                      <a:pPr algn="l" fontAlgn="b"/>
                      <a:r>
                        <a:rPr lang="en-US" sz="1600" b="0" i="0" u="none" strike="noStrike" dirty="0">
                          <a:solidFill>
                            <a:srgbClr val="000000"/>
                          </a:solidFill>
                          <a:effectLst/>
                          <a:latin typeface="Calibri" panose="020F0502020204030204" pitchFamily="34" charset="0"/>
                        </a:rPr>
                        <a:t>DELINQ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Nominal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Number of delinquent credit lines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0289">
                <a:tc>
                  <a:txBody>
                    <a:bodyPr/>
                    <a:lstStyle/>
                    <a:p>
                      <a:pPr algn="l" fontAlgn="b"/>
                      <a:r>
                        <a:rPr lang="en-US" sz="1600" b="0" i="0" u="none" strike="noStrike" dirty="0">
                          <a:solidFill>
                            <a:srgbClr val="000000"/>
                          </a:solidFill>
                          <a:effectLst/>
                          <a:latin typeface="Calibri" panose="020F0502020204030204" pitchFamily="34" charset="0"/>
                        </a:rPr>
                        <a:t>DEROG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Nominal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Number of major derogatory reports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0289">
                <a:tc>
                  <a:txBody>
                    <a:bodyPr/>
                    <a:lstStyle/>
                    <a:p>
                      <a:pPr algn="l" fontAlgn="b"/>
                      <a:r>
                        <a:rPr lang="en-US" sz="1600" b="0" i="0" u="none" strike="noStrike" dirty="0">
                          <a:solidFill>
                            <a:srgbClr val="000000"/>
                          </a:solidFill>
                          <a:effectLst/>
                          <a:latin typeface="Calibri" panose="020F0502020204030204" pitchFamily="34" charset="0"/>
                        </a:rPr>
                        <a:t>JOB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Nominal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Occupation category (Mgr, Office, Other, ProfExe, Sales, Self)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0289">
                <a:tc>
                  <a:txBody>
                    <a:bodyPr/>
                    <a:lstStyle/>
                    <a:p>
                      <a:pPr algn="l" fontAlgn="b"/>
                      <a:r>
                        <a:rPr lang="en-US" sz="1600" b="0" i="0" u="none" strike="noStrike" dirty="0">
                          <a:solidFill>
                            <a:srgbClr val="000000"/>
                          </a:solidFill>
                          <a:effectLst/>
                          <a:latin typeface="Calibri" panose="020F0502020204030204" pitchFamily="34" charset="0"/>
                        </a:rPr>
                        <a:t>LOAN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Requested loan amount (dollars)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0289">
                <a:tc>
                  <a:txBody>
                    <a:bodyPr/>
                    <a:lstStyle/>
                    <a:p>
                      <a:pPr algn="l" fontAlgn="b"/>
                      <a:r>
                        <a:rPr lang="en-US" sz="1600" b="0" i="0" u="none" strike="noStrike" dirty="0">
                          <a:solidFill>
                            <a:srgbClr val="000000"/>
                          </a:solidFill>
                          <a:effectLst/>
                          <a:latin typeface="Calibri" panose="020F0502020204030204" pitchFamily="34" charset="0"/>
                        </a:rPr>
                        <a:t>MORTDUE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Amount due on existing mortgage (dollars)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80289">
                <a:tc>
                  <a:txBody>
                    <a:bodyPr/>
                    <a:lstStyle/>
                    <a:p>
                      <a:pPr algn="l" fontAlgn="b"/>
                      <a:r>
                        <a:rPr lang="en-US" sz="1600" b="0" i="0" u="none" strike="noStrike" dirty="0">
                          <a:solidFill>
                            <a:srgbClr val="000000"/>
                          </a:solidFill>
                          <a:effectLst/>
                          <a:latin typeface="Calibri" panose="020F0502020204030204" pitchFamily="34" charset="0"/>
                        </a:rPr>
                        <a:t>NINQ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Nominal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Number of recent credit inquiries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80289">
                <a:tc>
                  <a:txBody>
                    <a:bodyPr/>
                    <a:lstStyle/>
                    <a:p>
                      <a:pPr algn="l" fontAlgn="b"/>
                      <a:r>
                        <a:rPr lang="en-US" sz="1600" b="0" i="0" u="none" strike="noStrike" dirty="0">
                          <a:solidFill>
                            <a:srgbClr val="000000"/>
                          </a:solidFill>
                          <a:effectLst/>
                          <a:latin typeface="Calibri" panose="020F0502020204030204" pitchFamily="34" charset="0"/>
                        </a:rPr>
                        <a:t>REASON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Binary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Reason for loan: DebtCon = debt consolidation; HomeImp = home improvement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0289">
                <a:tc>
                  <a:txBody>
                    <a:bodyPr/>
                    <a:lstStyle/>
                    <a:p>
                      <a:pPr algn="l" fontAlgn="b"/>
                      <a:r>
                        <a:rPr lang="en-US" sz="1600" b="0" i="0" u="none" strike="noStrike" dirty="0">
                          <a:solidFill>
                            <a:srgbClr val="000000"/>
                          </a:solidFill>
                          <a:effectLst/>
                          <a:latin typeface="Calibri" panose="020F0502020204030204" pitchFamily="34" charset="0"/>
                        </a:rPr>
                        <a:t>VALUE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Value of current property (dollars)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80289">
                <a:tc>
                  <a:txBody>
                    <a:bodyPr/>
                    <a:lstStyle/>
                    <a:p>
                      <a:pPr algn="l" fontAlgn="b"/>
                      <a:r>
                        <a:rPr lang="en-US" sz="1600" b="0" i="0" u="none" strike="noStrike" dirty="0">
                          <a:solidFill>
                            <a:srgbClr val="000000"/>
                          </a:solidFill>
                          <a:effectLst/>
                          <a:latin typeface="Calibri" panose="020F0502020204030204" pitchFamily="34" charset="0"/>
                        </a:rPr>
                        <a:t>YOJ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Number of years at present job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3" name="Footer Placeholder 2">
            <a:extLst>
              <a:ext uri="{FF2B5EF4-FFF2-40B4-BE49-F238E27FC236}">
                <a16:creationId xmlns:a16="http://schemas.microsoft.com/office/drawing/2014/main" id="{FEEEDA27-09F1-4FE3-B008-3DD81F737D46}"/>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dirty="0"/>
          </a:p>
        </p:txBody>
      </p:sp>
    </p:spTree>
    <p:extLst>
      <p:ext uri="{BB962C8B-B14F-4D97-AF65-F5344CB8AC3E}">
        <p14:creationId xmlns:p14="http://schemas.microsoft.com/office/powerpoint/2010/main" val="3128229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Step-by-Step Calculation</a:t>
            </a:r>
          </a:p>
        </p:txBody>
      </p:sp>
      <p:sp>
        <p:nvSpPr>
          <p:cNvPr id="3" name="Content Placeholder 2"/>
          <p:cNvSpPr>
            <a:spLocks noGrp="1"/>
          </p:cNvSpPr>
          <p:nvPr>
            <p:ph idx="1"/>
          </p:nvPr>
        </p:nvSpPr>
        <p:spPr/>
        <p:txBody>
          <a:bodyPr>
            <a:normAutofit fontScale="77500" lnSpcReduction="20000"/>
          </a:bodyPr>
          <a:lstStyle/>
          <a:p>
            <a:r>
              <a:rPr lang="en-US" dirty="0">
                <a:solidFill>
                  <a:srgbClr val="FF0000"/>
                </a:solidFill>
              </a:rPr>
              <a:t>Consider {Low and High} and {Medium}</a:t>
            </a:r>
            <a:br>
              <a:rPr lang="en-US" dirty="0"/>
            </a:br>
            <a:endParaRPr lang="en-US" dirty="0"/>
          </a:p>
          <a:p>
            <a:endParaRPr lang="en-US" dirty="0"/>
          </a:p>
          <a:p>
            <a:endParaRPr lang="en-US" dirty="0"/>
          </a:p>
          <a:p>
            <a:endParaRPr lang="en-US" dirty="0"/>
          </a:p>
          <a:p>
            <a:endParaRPr lang="en-US" dirty="0"/>
          </a:p>
          <a:p>
            <a:endParaRPr lang="en-US" dirty="0"/>
          </a:p>
          <a:p>
            <a:r>
              <a:rPr lang="en-US" dirty="0"/>
              <a:t>{Low and High}:</a:t>
            </a:r>
            <a:br>
              <a:rPr lang="en-US" dirty="0"/>
            </a:br>
            <a:r>
              <a:rPr lang="en-US" dirty="0"/>
              <a:t>entropy = - ((7/10) * log</a:t>
            </a:r>
            <a:r>
              <a:rPr lang="en-US" baseline="-25000" dirty="0"/>
              <a:t>2</a:t>
            </a:r>
            <a:r>
              <a:rPr lang="en-US" dirty="0"/>
              <a:t>(7/10) + (3/10) * log</a:t>
            </a:r>
            <a:r>
              <a:rPr lang="en-US" baseline="-25000" dirty="0"/>
              <a:t>2</a:t>
            </a:r>
            <a:r>
              <a:rPr lang="en-US" dirty="0"/>
              <a:t>(3/10)) = 0.8812908992307</a:t>
            </a:r>
          </a:p>
          <a:p>
            <a:r>
              <a:rPr lang="en-US" dirty="0"/>
              <a:t>{Medium}:</a:t>
            </a:r>
            <a:br>
              <a:rPr lang="en-US" dirty="0"/>
            </a:br>
            <a:r>
              <a:rPr lang="en-US" dirty="0"/>
              <a:t>entropy = - ((1/10) * log</a:t>
            </a:r>
            <a:r>
              <a:rPr lang="en-US" baseline="-25000" dirty="0"/>
              <a:t>2</a:t>
            </a:r>
            <a:r>
              <a:rPr lang="en-US" dirty="0"/>
              <a:t>(1/10) + (9/10) * log</a:t>
            </a:r>
            <a:r>
              <a:rPr lang="en-US" baseline="-25000" dirty="0"/>
              <a:t>2</a:t>
            </a:r>
            <a:r>
              <a:rPr lang="en-US" dirty="0"/>
              <a:t>(9/10)) = 0.4689955935893</a:t>
            </a:r>
          </a:p>
          <a:p>
            <a:r>
              <a:rPr lang="en-US" dirty="0"/>
              <a:t>Split:</a:t>
            </a:r>
            <a:br>
              <a:rPr lang="en-US" dirty="0"/>
            </a:br>
            <a:r>
              <a:rPr lang="en-US" dirty="0"/>
              <a:t>entropy = (10/20) * 0.8812908992307 + (10/20) * 0.4689955935893 = </a:t>
            </a:r>
            <a:r>
              <a:rPr lang="en-US" b="1" dirty="0"/>
              <a:t>0.6751432464100</a:t>
            </a:r>
          </a:p>
          <a:p>
            <a:endParaRPr lang="en-US" dirty="0"/>
          </a:p>
        </p:txBody>
      </p:sp>
      <p:sp>
        <p:nvSpPr>
          <p:cNvPr id="4" name="Footer Placeholder 3">
            <a:extLst>
              <a:ext uri="{FF2B5EF4-FFF2-40B4-BE49-F238E27FC236}">
                <a16:creationId xmlns:a16="http://schemas.microsoft.com/office/drawing/2014/main" id="{6BD69AF0-6D56-4313-9751-0043998C1AC8}"/>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53718124"/>
              </p:ext>
            </p:extLst>
          </p:nvPr>
        </p:nvGraphicFramePr>
        <p:xfrm>
          <a:off x="1145932" y="2188369"/>
          <a:ext cx="5067300" cy="1828800"/>
        </p:xfrm>
        <a:graphic>
          <a:graphicData uri="http://schemas.openxmlformats.org/drawingml/2006/table">
            <a:tbl>
              <a:tblPr firstRow="1" firstCol="1">
                <a:tableStyleId>{5C22544A-7EE6-4342-B048-85BDC9FD1C3A}</a:tableStyleId>
              </a:tblPr>
              <a:tblGrid>
                <a:gridCol w="1584521">
                  <a:extLst>
                    <a:ext uri="{9D8B030D-6E8A-4147-A177-3AD203B41FA5}">
                      <a16:colId xmlns:a16="http://schemas.microsoft.com/office/drawing/2014/main" val="20000"/>
                    </a:ext>
                  </a:extLst>
                </a:gridCol>
                <a:gridCol w="1211401">
                  <a:extLst>
                    <a:ext uri="{9D8B030D-6E8A-4147-A177-3AD203B41FA5}">
                      <a16:colId xmlns:a16="http://schemas.microsoft.com/office/drawing/2014/main" val="20001"/>
                    </a:ext>
                  </a:extLst>
                </a:gridCol>
                <a:gridCol w="1004552">
                  <a:extLst>
                    <a:ext uri="{9D8B030D-6E8A-4147-A177-3AD203B41FA5}">
                      <a16:colId xmlns:a16="http://schemas.microsoft.com/office/drawing/2014/main" val="20002"/>
                    </a:ext>
                  </a:extLst>
                </a:gridCol>
                <a:gridCol w="1266826">
                  <a:extLst>
                    <a:ext uri="{9D8B030D-6E8A-4147-A177-3AD203B41FA5}">
                      <a16:colId xmlns:a16="http://schemas.microsoft.com/office/drawing/2014/main" val="20003"/>
                    </a:ext>
                  </a:extLst>
                </a:gridCol>
              </a:tblGrid>
              <a:tr h="331470">
                <a:tc rowSpan="2">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31470">
                <a:tc vMerge="1">
                  <a:txBody>
                    <a:bodyPr/>
                    <a:lstStyle/>
                    <a:p>
                      <a:endParaRPr lang="en-US" dirty="0"/>
                    </a:p>
                  </a:txBody>
                  <a:tcPr/>
                </a:tc>
                <a:tc>
                  <a:txBody>
                    <a:bodyPr/>
                    <a:lstStyle/>
                    <a:p>
                      <a:pPr algn="ctr"/>
                      <a:r>
                        <a:rPr lang="en-US"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331470">
                <a:tc>
                  <a:txBody>
                    <a:bodyPr/>
                    <a:lstStyle/>
                    <a:p>
                      <a:r>
                        <a:rPr lang="en-US" dirty="0"/>
                        <a:t>Low</a:t>
                      </a:r>
                      <a:r>
                        <a:rPr lang="en-US" baseline="0" dirty="0"/>
                        <a:t> &amp; High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1470">
                <a:tc>
                  <a:txBody>
                    <a:bodyPr/>
                    <a:lstStyle/>
                    <a:p>
                      <a:r>
                        <a:rPr lang="en-US" dirty="0"/>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1470">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78521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Step-by-Step Calculation</a:t>
            </a:r>
          </a:p>
        </p:txBody>
      </p:sp>
      <p:sp>
        <p:nvSpPr>
          <p:cNvPr id="3" name="Content Placeholder 2"/>
          <p:cNvSpPr>
            <a:spLocks noGrp="1"/>
          </p:cNvSpPr>
          <p:nvPr>
            <p:ph idx="1"/>
          </p:nvPr>
        </p:nvSpPr>
        <p:spPr/>
        <p:txBody>
          <a:bodyPr>
            <a:normAutofit lnSpcReduction="10000"/>
          </a:bodyPr>
          <a:lstStyle/>
          <a:p>
            <a:r>
              <a:rPr lang="en-US" sz="2200" dirty="0">
                <a:solidFill>
                  <a:srgbClr val="FF0000"/>
                </a:solidFill>
              </a:rPr>
              <a:t>Consider {Low} and {Medium and High}</a:t>
            </a:r>
          </a:p>
          <a:p>
            <a:endParaRPr lang="en-US" sz="2200" dirty="0"/>
          </a:p>
          <a:p>
            <a:endParaRPr lang="en-US" sz="2200" dirty="0"/>
          </a:p>
          <a:p>
            <a:endParaRPr lang="en-US" sz="2200" dirty="0"/>
          </a:p>
          <a:p>
            <a:endParaRPr lang="nn-NO" sz="2200" dirty="0"/>
          </a:p>
          <a:p>
            <a:endParaRPr lang="nn-NO" sz="2200" dirty="0"/>
          </a:p>
          <a:p>
            <a:r>
              <a:rPr lang="nn-NO" sz="2200" dirty="0"/>
              <a:t>{Low}:</a:t>
            </a:r>
            <a:br>
              <a:rPr lang="nn-NO" sz="2200" dirty="0"/>
            </a:br>
            <a:r>
              <a:rPr lang="nn-NO" sz="2200" dirty="0"/>
              <a:t>entropy = - ((1/3) * log</a:t>
            </a:r>
            <a:r>
              <a:rPr lang="nn-NO" sz="2200" baseline="-25000" dirty="0"/>
              <a:t>2</a:t>
            </a:r>
            <a:r>
              <a:rPr lang="nn-NO" sz="2200" dirty="0"/>
              <a:t>(1/3) + (2/3) * log</a:t>
            </a:r>
            <a:r>
              <a:rPr lang="nn-NO" sz="2200" baseline="-25000" dirty="0"/>
              <a:t>2</a:t>
            </a:r>
            <a:r>
              <a:rPr lang="nn-NO" sz="2200" dirty="0"/>
              <a:t>(2/3)) = 0.9182958340545</a:t>
            </a:r>
          </a:p>
          <a:p>
            <a:r>
              <a:rPr lang="nn-NO" sz="2200" dirty="0"/>
              <a:t>{Medium and High}:</a:t>
            </a:r>
            <a:br>
              <a:rPr lang="nn-NO" sz="2200" dirty="0"/>
            </a:br>
            <a:r>
              <a:rPr lang="nn-NO" sz="2200" dirty="0"/>
              <a:t>entropy = - ((7/17) * log</a:t>
            </a:r>
            <a:r>
              <a:rPr lang="nn-NO" sz="2200" baseline="-25000" dirty="0"/>
              <a:t>2</a:t>
            </a:r>
            <a:r>
              <a:rPr lang="nn-NO" sz="2200" dirty="0"/>
              <a:t>(7/17) + (10/17) * log</a:t>
            </a:r>
            <a:r>
              <a:rPr lang="nn-NO" sz="2200" baseline="-25000" dirty="0"/>
              <a:t>2</a:t>
            </a:r>
            <a:r>
              <a:rPr lang="nn-NO" sz="2200" dirty="0"/>
              <a:t>(10/17)) = 0.9774178175282</a:t>
            </a:r>
          </a:p>
          <a:p>
            <a:r>
              <a:rPr lang="nn-NO" sz="2200" dirty="0"/>
              <a:t>Split:</a:t>
            </a:r>
            <a:br>
              <a:rPr lang="nn-NO" sz="2200" dirty="0"/>
            </a:br>
            <a:r>
              <a:rPr lang="nn-NO" sz="2200" dirty="0"/>
              <a:t>entropy = (3/20) * 0.9182958340545 + (17/20) * 0.9774178175282 = </a:t>
            </a:r>
            <a:r>
              <a:rPr lang="nn-NO" sz="2200" b="1" dirty="0"/>
              <a:t>0.9685495200071</a:t>
            </a:r>
          </a:p>
          <a:p>
            <a:endParaRPr lang="en-US" dirty="0"/>
          </a:p>
        </p:txBody>
      </p:sp>
      <p:sp>
        <p:nvSpPr>
          <p:cNvPr id="4" name="Footer Placeholder 3">
            <a:extLst>
              <a:ext uri="{FF2B5EF4-FFF2-40B4-BE49-F238E27FC236}">
                <a16:creationId xmlns:a16="http://schemas.microsoft.com/office/drawing/2014/main" id="{0BBACA72-645B-4C1F-BE11-3C93737B3F4A}"/>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09597265"/>
              </p:ext>
            </p:extLst>
          </p:nvPr>
        </p:nvGraphicFramePr>
        <p:xfrm>
          <a:off x="1181099" y="2176464"/>
          <a:ext cx="6467477" cy="1937029"/>
        </p:xfrm>
        <a:graphic>
          <a:graphicData uri="http://schemas.openxmlformats.org/drawingml/2006/table">
            <a:tbl>
              <a:tblPr firstRow="1" firstCol="1">
                <a:tableStyleId>{5C22544A-7EE6-4342-B048-85BDC9FD1C3A}</a:tableStyleId>
              </a:tblPr>
              <a:tblGrid>
                <a:gridCol w="2022350">
                  <a:extLst>
                    <a:ext uri="{9D8B030D-6E8A-4147-A177-3AD203B41FA5}">
                      <a16:colId xmlns:a16="http://schemas.microsoft.com/office/drawing/2014/main" val="20000"/>
                    </a:ext>
                  </a:extLst>
                </a:gridCol>
                <a:gridCol w="1546131">
                  <a:extLst>
                    <a:ext uri="{9D8B030D-6E8A-4147-A177-3AD203B41FA5}">
                      <a16:colId xmlns:a16="http://schemas.microsoft.com/office/drawing/2014/main" val="20001"/>
                    </a:ext>
                  </a:extLst>
                </a:gridCol>
                <a:gridCol w="1282126">
                  <a:extLst>
                    <a:ext uri="{9D8B030D-6E8A-4147-A177-3AD203B41FA5}">
                      <a16:colId xmlns:a16="http://schemas.microsoft.com/office/drawing/2014/main" val="20002"/>
                    </a:ext>
                  </a:extLst>
                </a:gridCol>
                <a:gridCol w="1616870">
                  <a:extLst>
                    <a:ext uri="{9D8B030D-6E8A-4147-A177-3AD203B41FA5}">
                      <a16:colId xmlns:a16="http://schemas.microsoft.com/office/drawing/2014/main" val="20003"/>
                    </a:ext>
                  </a:extLst>
                </a:gridCol>
              </a:tblGrid>
              <a:tr h="339893">
                <a:tc rowSpan="2">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39893">
                <a:tc vMerge="1">
                  <a:txBody>
                    <a:bodyPr/>
                    <a:lstStyle/>
                    <a:p>
                      <a:endParaRPr lang="en-US" dirty="0"/>
                    </a:p>
                  </a:txBody>
                  <a:tcPr/>
                </a:tc>
                <a:tc>
                  <a:txBody>
                    <a:bodyPr/>
                    <a:lstStyle/>
                    <a:p>
                      <a:pPr algn="ctr"/>
                      <a:r>
                        <a:rPr lang="en-US"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339893">
                <a:tc>
                  <a:txBody>
                    <a:bodyPr/>
                    <a:lstStyle/>
                    <a:p>
                      <a:r>
                        <a:rPr lang="en-US"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3989">
                <a:tc>
                  <a:txBody>
                    <a:bodyPr/>
                    <a:lstStyle/>
                    <a:p>
                      <a:r>
                        <a:rPr lang="en-US" dirty="0"/>
                        <a:t>Medium and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9893">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9678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Select a Split</a:t>
            </a:r>
          </a:p>
        </p:txBody>
      </p:sp>
      <p:sp>
        <p:nvSpPr>
          <p:cNvPr id="3" name="Content Placeholder 2"/>
          <p:cNvSpPr>
            <a:spLocks noGrp="1"/>
          </p:cNvSpPr>
          <p:nvPr>
            <p:ph idx="1"/>
          </p:nvPr>
        </p:nvSpPr>
        <p:spPr/>
        <p:txBody>
          <a:bodyPr>
            <a:normAutofit fontScale="85000" lnSpcReduction="20000"/>
          </a:bodyPr>
          <a:lstStyle/>
          <a:p>
            <a:r>
              <a:rPr lang="en-US" dirty="0"/>
              <a:t>{Root}: Entropy = </a:t>
            </a:r>
            <a:r>
              <a:rPr lang="en-US" dirty="0">
                <a:solidFill>
                  <a:srgbClr val="FF0000"/>
                </a:solidFill>
              </a:rPr>
              <a:t>0.9709505944547</a:t>
            </a:r>
          </a:p>
          <a:p>
            <a:r>
              <a:rPr lang="en-US" dirty="0"/>
              <a:t>{Low and Medium}, {High}:</a:t>
            </a:r>
          </a:p>
          <a:p>
            <a:pPr lvl="1"/>
            <a:r>
              <a:rPr lang="en-US" dirty="0"/>
              <a:t>Entropy = 0.6096838990450</a:t>
            </a:r>
          </a:p>
          <a:p>
            <a:pPr lvl="1"/>
            <a:r>
              <a:rPr lang="en-US" dirty="0"/>
              <a:t>Reduction = </a:t>
            </a:r>
            <a:r>
              <a:rPr lang="en-US" dirty="0">
                <a:solidFill>
                  <a:srgbClr val="FF0000"/>
                </a:solidFill>
              </a:rPr>
              <a:t>0.9709505944547</a:t>
            </a:r>
            <a:r>
              <a:rPr lang="en-US" dirty="0"/>
              <a:t> - 0.6096838990450 = </a:t>
            </a:r>
            <a:r>
              <a:rPr lang="en-US" dirty="0">
                <a:solidFill>
                  <a:srgbClr val="FF0000"/>
                </a:solidFill>
              </a:rPr>
              <a:t>0.3612666954097</a:t>
            </a:r>
          </a:p>
          <a:p>
            <a:r>
              <a:rPr lang="en-US" dirty="0"/>
              <a:t>{Low and High}, {Medium}:</a:t>
            </a:r>
          </a:p>
          <a:p>
            <a:pPr lvl="1"/>
            <a:r>
              <a:rPr lang="en-US" dirty="0"/>
              <a:t>Entropy = 0.6751432464100</a:t>
            </a:r>
          </a:p>
          <a:p>
            <a:pPr lvl="1"/>
            <a:r>
              <a:rPr lang="en-US" dirty="0"/>
              <a:t>Reduction = </a:t>
            </a:r>
            <a:r>
              <a:rPr lang="en-US" dirty="0">
                <a:solidFill>
                  <a:srgbClr val="FF0000"/>
                </a:solidFill>
              </a:rPr>
              <a:t>0.9709505944547</a:t>
            </a:r>
            <a:r>
              <a:rPr lang="en-US" dirty="0"/>
              <a:t> - 0.6751432464100 = 0.2958073480447</a:t>
            </a:r>
          </a:p>
          <a:p>
            <a:r>
              <a:rPr lang="en-US" dirty="0"/>
              <a:t>{Low}, {Medium and High}:</a:t>
            </a:r>
          </a:p>
          <a:p>
            <a:pPr lvl="1"/>
            <a:r>
              <a:rPr lang="en-US" dirty="0"/>
              <a:t>Entropy = 0.9685495200071</a:t>
            </a:r>
          </a:p>
          <a:p>
            <a:pPr lvl="1"/>
            <a:r>
              <a:rPr lang="en-US" dirty="0"/>
              <a:t>Reduction = </a:t>
            </a:r>
            <a:r>
              <a:rPr lang="en-US" dirty="0">
                <a:solidFill>
                  <a:srgbClr val="FF0000"/>
                </a:solidFill>
              </a:rPr>
              <a:t>0.9709505944547</a:t>
            </a:r>
            <a:r>
              <a:rPr lang="en-US" dirty="0"/>
              <a:t> - 0.9685495200071 = 0.0024010744476</a:t>
            </a:r>
          </a:p>
          <a:p>
            <a:r>
              <a:rPr lang="en-US" dirty="0"/>
              <a:t>Since the split {Low and Medium}, {High} gives the largest reduction in entropy (0.3612666954097 to be exact), the child nodes in the first split are </a:t>
            </a:r>
            <a:r>
              <a:rPr lang="en-US" b="1" dirty="0"/>
              <a:t>{Low and Medium}</a:t>
            </a:r>
            <a:r>
              <a:rPr lang="en-US" dirty="0"/>
              <a:t> and </a:t>
            </a:r>
            <a:r>
              <a:rPr lang="en-US" b="1" dirty="0"/>
              <a:t>{High}</a:t>
            </a:r>
            <a:r>
              <a:rPr lang="en-US" dirty="0"/>
              <a:t>.</a:t>
            </a:r>
          </a:p>
        </p:txBody>
      </p:sp>
      <p:sp>
        <p:nvSpPr>
          <p:cNvPr id="4" name="Footer Placeholder 3">
            <a:extLst>
              <a:ext uri="{FF2B5EF4-FFF2-40B4-BE49-F238E27FC236}">
                <a16:creationId xmlns:a16="http://schemas.microsoft.com/office/drawing/2014/main" id="{2146F5A8-FAEB-4A60-93D6-33E878DC5782}"/>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42</a:t>
            </a:fld>
            <a:endParaRPr lang="en-US" dirty="0"/>
          </a:p>
        </p:txBody>
      </p:sp>
    </p:spTree>
    <p:extLst>
      <p:ext uri="{BB962C8B-B14F-4D97-AF65-F5344CB8AC3E}">
        <p14:creationId xmlns:p14="http://schemas.microsoft.com/office/powerpoint/2010/main" val="3016493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Step-by-Step Calculation</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DB2484B-C3AC-4A31-826E-A58B0918B680}"/>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43</a:t>
            </a:fld>
            <a:endParaRPr lang="en-US" dirty="0"/>
          </a:p>
        </p:txBody>
      </p:sp>
      <p:sp>
        <p:nvSpPr>
          <p:cNvPr id="10" name="Content Placeholder 2">
            <a:extLst>
              <a:ext uri="{FF2B5EF4-FFF2-40B4-BE49-F238E27FC236}">
                <a16:creationId xmlns:a16="http://schemas.microsoft.com/office/drawing/2014/main" id="{B2720EC1-805C-4213-912C-FB3C8F21BC11}"/>
              </a:ext>
            </a:extLst>
          </p:cNvPr>
          <p:cNvSpPr txBox="1">
            <a:spLocks/>
          </p:cNvSpPr>
          <p:nvPr/>
        </p:nvSpPr>
        <p:spPr>
          <a:xfrm>
            <a:off x="990600" y="1978025"/>
            <a:ext cx="5611307"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is cars.csv</a:t>
            </a:r>
          </a:p>
          <a:p>
            <a:r>
              <a:rPr lang="en-US" dirty="0"/>
              <a:t>Ordinal predictor is Cylinders</a:t>
            </a:r>
          </a:p>
          <a:p>
            <a:pPr lvl="1"/>
            <a:r>
              <a:rPr lang="en-US" dirty="0"/>
              <a:t>3, 4, 5, 6, 8, 10, 12</a:t>
            </a:r>
          </a:p>
          <a:p>
            <a:r>
              <a:rPr lang="en-US" dirty="0"/>
              <a:t>Categorical target is Origin</a:t>
            </a:r>
          </a:p>
          <a:p>
            <a:pPr lvl="1"/>
            <a:r>
              <a:rPr lang="en-US" dirty="0"/>
              <a:t>Asia, Europe, USA</a:t>
            </a:r>
          </a:p>
          <a:p>
            <a:r>
              <a:rPr lang="en-US" dirty="0"/>
              <a:t>Use observations where both Cylinders and Origin are not missing</a:t>
            </a:r>
          </a:p>
          <a:p>
            <a:pPr lvl="1"/>
            <a:r>
              <a:rPr lang="en-US" dirty="0"/>
              <a:t>426 observations</a:t>
            </a:r>
          </a:p>
          <a:p>
            <a:pPr lvl="1"/>
            <a:r>
              <a:rPr lang="en-US" dirty="0"/>
              <a:t>Two observations with missing number of cylinders – Mazda RX-8 uses a rotary engine which has no cylinders</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144CA845-9E4C-4886-8879-269667434323}"/>
              </a:ext>
            </a:extLst>
          </p:cNvPr>
          <p:cNvPicPr>
            <a:picLocks noChangeAspect="1"/>
          </p:cNvPicPr>
          <p:nvPr/>
        </p:nvPicPr>
        <p:blipFill>
          <a:blip r:embed="rId3"/>
          <a:stretch>
            <a:fillRect/>
          </a:stretch>
        </p:blipFill>
        <p:spPr>
          <a:xfrm>
            <a:off x="6999679" y="1505744"/>
            <a:ext cx="3701143" cy="2286000"/>
          </a:xfrm>
          <a:prstGeom prst="rect">
            <a:avLst/>
          </a:prstGeom>
        </p:spPr>
      </p:pic>
      <p:pic>
        <p:nvPicPr>
          <p:cNvPr id="6" name="Picture 5">
            <a:extLst>
              <a:ext uri="{FF2B5EF4-FFF2-40B4-BE49-F238E27FC236}">
                <a16:creationId xmlns:a16="http://schemas.microsoft.com/office/drawing/2014/main" id="{8FEF3A10-1D67-4E8A-BBEF-EC68430B575A}"/>
              </a:ext>
            </a:extLst>
          </p:cNvPr>
          <p:cNvPicPr>
            <a:picLocks noChangeAspect="1"/>
          </p:cNvPicPr>
          <p:nvPr/>
        </p:nvPicPr>
        <p:blipFill>
          <a:blip r:embed="rId4"/>
          <a:stretch>
            <a:fillRect/>
          </a:stretch>
        </p:blipFill>
        <p:spPr>
          <a:xfrm>
            <a:off x="6999679" y="3974307"/>
            <a:ext cx="3701143" cy="2286000"/>
          </a:xfrm>
          <a:prstGeom prst="rect">
            <a:avLst/>
          </a:prstGeom>
        </p:spPr>
      </p:pic>
      <p:sp>
        <p:nvSpPr>
          <p:cNvPr id="11" name="Rectangle 10">
            <a:extLst>
              <a:ext uri="{FF2B5EF4-FFF2-40B4-BE49-F238E27FC236}">
                <a16:creationId xmlns:a16="http://schemas.microsoft.com/office/drawing/2014/main" id="{4EA958C9-38A9-4EA9-8BD8-300CA3E74317}"/>
              </a:ext>
            </a:extLst>
          </p:cNvPr>
          <p:cNvSpPr/>
          <p:nvPr/>
        </p:nvSpPr>
        <p:spPr>
          <a:xfrm>
            <a:off x="5437004" y="6359526"/>
            <a:ext cx="2329805" cy="369332"/>
          </a:xfrm>
          <a:prstGeom prst="rect">
            <a:avLst/>
          </a:prstGeom>
        </p:spPr>
        <p:txBody>
          <a:bodyPr wrap="none">
            <a:spAutoFit/>
          </a:bodyPr>
          <a:lstStyle/>
          <a:p>
            <a:r>
              <a:rPr lang="en-US" b="1" dirty="0"/>
              <a:t>Week 5 StepByStep.py</a:t>
            </a:r>
          </a:p>
        </p:txBody>
      </p:sp>
    </p:spTree>
    <p:extLst>
      <p:ext uri="{BB962C8B-B14F-4D97-AF65-F5344CB8AC3E}">
        <p14:creationId xmlns:p14="http://schemas.microsoft.com/office/powerpoint/2010/main" val="3327002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Step-by-Step Calculation</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F56F77A9-4BEA-4813-910C-B2CF7D5AF84A}"/>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44</a:t>
            </a:fld>
            <a:endParaRPr lang="en-US" dirty="0"/>
          </a:p>
        </p:txBody>
      </p:sp>
      <p:graphicFrame>
        <p:nvGraphicFramePr>
          <p:cNvPr id="8" name="Table 7">
            <a:extLst>
              <a:ext uri="{FF2B5EF4-FFF2-40B4-BE49-F238E27FC236}">
                <a16:creationId xmlns:a16="http://schemas.microsoft.com/office/drawing/2014/main" id="{E23A87B3-27AF-481E-9B46-7E1187FB9B69}"/>
              </a:ext>
            </a:extLst>
          </p:cNvPr>
          <p:cNvGraphicFramePr>
            <a:graphicFrameLocks noGrp="1"/>
          </p:cNvGraphicFramePr>
          <p:nvPr>
            <p:extLst>
              <p:ext uri="{D42A27DB-BD31-4B8C-83A1-F6EECF244321}">
                <p14:modId xmlns:p14="http://schemas.microsoft.com/office/powerpoint/2010/main" val="2846369361"/>
              </p:ext>
            </p:extLst>
          </p:nvPr>
        </p:nvGraphicFramePr>
        <p:xfrm>
          <a:off x="1032758" y="1426676"/>
          <a:ext cx="8128000" cy="37084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146967191"/>
                    </a:ext>
                  </a:extLst>
                </a:gridCol>
                <a:gridCol w="1625600">
                  <a:extLst>
                    <a:ext uri="{9D8B030D-6E8A-4147-A177-3AD203B41FA5}">
                      <a16:colId xmlns:a16="http://schemas.microsoft.com/office/drawing/2014/main" val="2498992952"/>
                    </a:ext>
                  </a:extLst>
                </a:gridCol>
                <a:gridCol w="1625600">
                  <a:extLst>
                    <a:ext uri="{9D8B030D-6E8A-4147-A177-3AD203B41FA5}">
                      <a16:colId xmlns:a16="http://schemas.microsoft.com/office/drawing/2014/main" val="511884837"/>
                    </a:ext>
                  </a:extLst>
                </a:gridCol>
                <a:gridCol w="1625600">
                  <a:extLst>
                    <a:ext uri="{9D8B030D-6E8A-4147-A177-3AD203B41FA5}">
                      <a16:colId xmlns:a16="http://schemas.microsoft.com/office/drawing/2014/main" val="1083459841"/>
                    </a:ext>
                  </a:extLst>
                </a:gridCol>
                <a:gridCol w="1625600">
                  <a:extLst>
                    <a:ext uri="{9D8B030D-6E8A-4147-A177-3AD203B41FA5}">
                      <a16:colId xmlns:a16="http://schemas.microsoft.com/office/drawing/2014/main" val="572390243"/>
                    </a:ext>
                  </a:extLst>
                </a:gridCol>
              </a:tblGrid>
              <a:tr h="370840">
                <a:tc rowSpan="2">
                  <a:txBody>
                    <a:bodyPr/>
                    <a:lstStyle/>
                    <a:p>
                      <a:pPr algn="ctr"/>
                      <a:r>
                        <a:rPr lang="en-US" dirty="0"/>
                        <a:t>Cylinders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dirty="0"/>
                        <a:t>Origin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83263776"/>
                  </a:ext>
                </a:extLst>
              </a:tr>
              <a:tr h="370840">
                <a:tc vMerge="1">
                  <a:txBody>
                    <a:bodyPr/>
                    <a:lstStyle/>
                    <a:p>
                      <a:endParaRPr lang="en-US" dirty="0"/>
                    </a:p>
                  </a:txBody>
                  <a:tcPr/>
                </a:tc>
                <a:tc>
                  <a:txBody>
                    <a:bodyPr/>
                    <a:lstStyle/>
                    <a:p>
                      <a:pPr algn="ctr"/>
                      <a:r>
                        <a:rPr lang="en-US" dirty="0"/>
                        <a:t>Asia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Europe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USA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1725807"/>
                  </a:ext>
                </a:extLst>
              </a:tr>
              <a:tr h="370840">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812862"/>
                  </a:ext>
                </a:extLst>
              </a:tr>
              <a:tr h="370840">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193912"/>
                  </a:ext>
                </a:extLst>
              </a:tr>
              <a:tr h="370840">
                <a:tc>
                  <a:txBody>
                    <a:bodyPr/>
                    <a:lstStyle/>
                    <a:p>
                      <a:pPr algn="ctr"/>
                      <a:r>
                        <a:rPr lang="en-US"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3762053"/>
                  </a:ext>
                </a:extLst>
              </a:tr>
              <a:tr h="370840">
                <a:tc>
                  <a:txBody>
                    <a:bodyPr/>
                    <a:lstStyle/>
                    <a:p>
                      <a:pPr algn="ctr"/>
                      <a:r>
                        <a:rPr lang="en-US"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4289132"/>
                  </a:ext>
                </a:extLst>
              </a:tr>
              <a:tr h="370840">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9283900"/>
                  </a:ext>
                </a:extLst>
              </a:tr>
              <a:tr h="370840">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082946"/>
                  </a:ext>
                </a:extLst>
              </a:tr>
              <a:tr h="370840">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267954"/>
                  </a:ext>
                </a:extLst>
              </a:tr>
              <a:tr h="370840">
                <a:tc>
                  <a:txBody>
                    <a:bodyPr/>
                    <a:lstStyle/>
                    <a:p>
                      <a:pPr algn="ctr"/>
                      <a:r>
                        <a:rPr lang="en-US" b="1" dirty="0"/>
                        <a:t>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426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718977"/>
                  </a:ext>
                </a:extLst>
              </a:tr>
            </a:tbl>
          </a:graphicData>
        </a:graphic>
      </p:graphicFrame>
      <p:sp>
        <p:nvSpPr>
          <p:cNvPr id="5" name="TextBox 4">
            <a:extLst>
              <a:ext uri="{FF2B5EF4-FFF2-40B4-BE49-F238E27FC236}">
                <a16:creationId xmlns:a16="http://schemas.microsoft.com/office/drawing/2014/main" id="{BCB346C8-C906-4C24-A0BF-50244437467B}"/>
              </a:ext>
            </a:extLst>
          </p:cNvPr>
          <p:cNvSpPr txBox="1"/>
          <p:nvPr/>
        </p:nvSpPr>
        <p:spPr>
          <a:xfrm>
            <a:off x="9712618" y="2683941"/>
            <a:ext cx="1857081" cy="400110"/>
          </a:xfrm>
          <a:prstGeom prst="rect">
            <a:avLst/>
          </a:prstGeom>
          <a:noFill/>
        </p:spPr>
        <p:txBody>
          <a:bodyPr wrap="square" rtlCol="0">
            <a:spAutoFit/>
          </a:bodyPr>
          <a:lstStyle/>
          <a:p>
            <a:r>
              <a:rPr lang="en-US" sz="1000" dirty="0"/>
              <a:t>First Generation Honda Insight 3-cylinder</a:t>
            </a:r>
          </a:p>
        </p:txBody>
      </p:sp>
      <p:sp>
        <p:nvSpPr>
          <p:cNvPr id="10" name="TextBox 9">
            <a:extLst>
              <a:ext uri="{FF2B5EF4-FFF2-40B4-BE49-F238E27FC236}">
                <a16:creationId xmlns:a16="http://schemas.microsoft.com/office/drawing/2014/main" id="{A2EED6ED-92D2-4B49-A36C-F97906E0723E}"/>
              </a:ext>
            </a:extLst>
          </p:cNvPr>
          <p:cNvSpPr txBox="1"/>
          <p:nvPr/>
        </p:nvSpPr>
        <p:spPr>
          <a:xfrm>
            <a:off x="9698477" y="4226753"/>
            <a:ext cx="1857081" cy="246221"/>
          </a:xfrm>
          <a:prstGeom prst="rect">
            <a:avLst/>
          </a:prstGeom>
          <a:noFill/>
        </p:spPr>
        <p:txBody>
          <a:bodyPr wrap="square" rtlCol="0">
            <a:spAutoFit/>
          </a:bodyPr>
          <a:lstStyle/>
          <a:p>
            <a:r>
              <a:rPr lang="en-US" sz="1000" dirty="0"/>
              <a:t>Volvo S80: 5 Cylinders</a:t>
            </a:r>
          </a:p>
        </p:txBody>
      </p:sp>
      <p:pic>
        <p:nvPicPr>
          <p:cNvPr id="11" name="Picture 10">
            <a:extLst>
              <a:ext uri="{FF2B5EF4-FFF2-40B4-BE49-F238E27FC236}">
                <a16:creationId xmlns:a16="http://schemas.microsoft.com/office/drawing/2014/main" id="{D07DD079-0A5B-4BA2-8C0E-749F30068AB3}"/>
              </a:ext>
            </a:extLst>
          </p:cNvPr>
          <p:cNvPicPr>
            <a:picLocks noChangeAspect="1"/>
          </p:cNvPicPr>
          <p:nvPr/>
        </p:nvPicPr>
        <p:blipFill>
          <a:blip r:embed="rId3"/>
          <a:stretch>
            <a:fillRect/>
          </a:stretch>
        </p:blipFill>
        <p:spPr>
          <a:xfrm>
            <a:off x="9719558" y="1439545"/>
            <a:ext cx="1828800" cy="1232535"/>
          </a:xfrm>
          <a:prstGeom prst="rect">
            <a:avLst/>
          </a:prstGeom>
        </p:spPr>
      </p:pic>
      <p:pic>
        <p:nvPicPr>
          <p:cNvPr id="12" name="Picture 11">
            <a:extLst>
              <a:ext uri="{FF2B5EF4-FFF2-40B4-BE49-F238E27FC236}">
                <a16:creationId xmlns:a16="http://schemas.microsoft.com/office/drawing/2014/main" id="{0E55DF3D-2132-4134-90F7-B5129459D536}"/>
              </a:ext>
            </a:extLst>
          </p:cNvPr>
          <p:cNvPicPr>
            <a:picLocks noChangeAspect="1"/>
          </p:cNvPicPr>
          <p:nvPr/>
        </p:nvPicPr>
        <p:blipFill>
          <a:blip r:embed="rId4"/>
          <a:stretch>
            <a:fillRect/>
          </a:stretch>
        </p:blipFill>
        <p:spPr>
          <a:xfrm>
            <a:off x="9740899" y="3297111"/>
            <a:ext cx="1828800" cy="894159"/>
          </a:xfrm>
          <a:prstGeom prst="rect">
            <a:avLst/>
          </a:prstGeom>
        </p:spPr>
      </p:pic>
      <p:pic>
        <p:nvPicPr>
          <p:cNvPr id="13" name="Picture 12">
            <a:extLst>
              <a:ext uri="{FF2B5EF4-FFF2-40B4-BE49-F238E27FC236}">
                <a16:creationId xmlns:a16="http://schemas.microsoft.com/office/drawing/2014/main" id="{446CC2E1-5DB2-4B11-B499-753B6EF49118}"/>
              </a:ext>
            </a:extLst>
          </p:cNvPr>
          <p:cNvPicPr>
            <a:picLocks noChangeAspect="1"/>
          </p:cNvPicPr>
          <p:nvPr/>
        </p:nvPicPr>
        <p:blipFill>
          <a:blip r:embed="rId5"/>
          <a:stretch>
            <a:fillRect/>
          </a:stretch>
        </p:blipFill>
        <p:spPr>
          <a:xfrm>
            <a:off x="2583089" y="5392132"/>
            <a:ext cx="1871222" cy="1133573"/>
          </a:xfrm>
          <a:prstGeom prst="rect">
            <a:avLst/>
          </a:prstGeom>
        </p:spPr>
      </p:pic>
      <p:sp>
        <p:nvSpPr>
          <p:cNvPr id="14" name="TextBox 13">
            <a:extLst>
              <a:ext uri="{FF2B5EF4-FFF2-40B4-BE49-F238E27FC236}">
                <a16:creationId xmlns:a16="http://schemas.microsoft.com/office/drawing/2014/main" id="{2069A968-C13D-4FC3-BFA7-9417FF37967C}"/>
              </a:ext>
            </a:extLst>
          </p:cNvPr>
          <p:cNvSpPr txBox="1"/>
          <p:nvPr/>
        </p:nvSpPr>
        <p:spPr>
          <a:xfrm>
            <a:off x="2721973" y="6535132"/>
            <a:ext cx="1871222" cy="261610"/>
          </a:xfrm>
          <a:prstGeom prst="rect">
            <a:avLst/>
          </a:prstGeom>
          <a:noFill/>
        </p:spPr>
        <p:txBody>
          <a:bodyPr wrap="square" rtlCol="0">
            <a:spAutoFit/>
          </a:bodyPr>
          <a:lstStyle/>
          <a:p>
            <a:r>
              <a:rPr lang="en-US" sz="1050" dirty="0"/>
              <a:t>Ford Excursion 10 Cylinders</a:t>
            </a:r>
          </a:p>
        </p:txBody>
      </p:sp>
      <p:pic>
        <p:nvPicPr>
          <p:cNvPr id="15" name="Picture 14">
            <a:extLst>
              <a:ext uri="{FF2B5EF4-FFF2-40B4-BE49-F238E27FC236}">
                <a16:creationId xmlns:a16="http://schemas.microsoft.com/office/drawing/2014/main" id="{6D0AEDFE-AC70-4C70-BF49-AD9E2764560F}"/>
              </a:ext>
            </a:extLst>
          </p:cNvPr>
          <p:cNvPicPr>
            <a:picLocks noChangeAspect="1"/>
          </p:cNvPicPr>
          <p:nvPr/>
        </p:nvPicPr>
        <p:blipFill>
          <a:blip r:embed="rId6"/>
          <a:stretch>
            <a:fillRect/>
          </a:stretch>
        </p:blipFill>
        <p:spPr>
          <a:xfrm>
            <a:off x="9741039" y="4636645"/>
            <a:ext cx="1828800" cy="1143000"/>
          </a:xfrm>
          <a:prstGeom prst="rect">
            <a:avLst/>
          </a:prstGeom>
        </p:spPr>
      </p:pic>
      <p:sp>
        <p:nvSpPr>
          <p:cNvPr id="19" name="TextBox 18">
            <a:extLst>
              <a:ext uri="{FF2B5EF4-FFF2-40B4-BE49-F238E27FC236}">
                <a16:creationId xmlns:a16="http://schemas.microsoft.com/office/drawing/2014/main" id="{8902D0F3-4AB9-4D23-BE72-E02AD02EFBBF}"/>
              </a:ext>
            </a:extLst>
          </p:cNvPr>
          <p:cNvSpPr txBox="1"/>
          <p:nvPr/>
        </p:nvSpPr>
        <p:spPr>
          <a:xfrm>
            <a:off x="9608911" y="5831960"/>
            <a:ext cx="2155594" cy="253916"/>
          </a:xfrm>
          <a:prstGeom prst="rect">
            <a:avLst/>
          </a:prstGeom>
          <a:noFill/>
        </p:spPr>
        <p:txBody>
          <a:bodyPr wrap="square" rtlCol="0">
            <a:spAutoFit/>
          </a:bodyPr>
          <a:lstStyle/>
          <a:p>
            <a:r>
              <a:rPr lang="en-US" sz="1050" dirty="0"/>
              <a:t>Volkswagen Phaeton 12 Cylinders</a:t>
            </a:r>
          </a:p>
        </p:txBody>
      </p:sp>
    </p:spTree>
    <p:extLst>
      <p:ext uri="{BB962C8B-B14F-4D97-AF65-F5344CB8AC3E}">
        <p14:creationId xmlns:p14="http://schemas.microsoft.com/office/powerpoint/2010/main" val="2994173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Entropy of the Root Node</a:t>
            </a:r>
          </a:p>
        </p:txBody>
      </p:sp>
      <p:sp>
        <p:nvSpPr>
          <p:cNvPr id="9" name="Content Placeholder 8">
            <a:extLst>
              <a:ext uri="{FF2B5EF4-FFF2-40B4-BE49-F238E27FC236}">
                <a16:creationId xmlns:a16="http://schemas.microsoft.com/office/drawing/2014/main" id="{8F1CF5AC-2740-4B9E-85D4-1401AFED76CA}"/>
              </a:ext>
            </a:extLst>
          </p:cNvPr>
          <p:cNvSpPr>
            <a:spLocks noGrp="1"/>
          </p:cNvSpPr>
          <p:nvPr>
            <p:ph idx="1"/>
          </p:nvPr>
        </p:nvSpPr>
        <p:spPr>
          <a:xfrm>
            <a:off x="838200" y="1825625"/>
            <a:ext cx="5572027" cy="4351338"/>
          </a:xfrm>
        </p:spPr>
        <p:txBody>
          <a:bodyPr anchor="ctr"/>
          <a:lstStyle/>
          <a:p>
            <a:pPr marL="0" indent="0">
              <a:buNone/>
            </a:pPr>
            <a:r>
              <a:rPr lang="en-US" dirty="0"/>
              <a:t>Entropy</a:t>
            </a:r>
            <a:br>
              <a:rPr lang="en-US" dirty="0"/>
            </a:br>
            <a:endParaRPr lang="en-US" dirty="0"/>
          </a:p>
          <a:p>
            <a:pPr marL="0" indent="0">
              <a:buNone/>
            </a:pPr>
            <a:r>
              <a:rPr lang="en-US" dirty="0"/>
              <a:t>= - ((156/426) * log</a:t>
            </a:r>
            <a:r>
              <a:rPr lang="en-US" baseline="-25000" dirty="0"/>
              <a:t>2</a:t>
            </a:r>
            <a:r>
              <a:rPr lang="en-US" dirty="0"/>
              <a:t>(156/426) +</a:t>
            </a:r>
            <a:br>
              <a:rPr lang="en-US" dirty="0"/>
            </a:br>
            <a:r>
              <a:rPr lang="en-US" dirty="0"/>
              <a:t>       (123/426) * log</a:t>
            </a:r>
            <a:r>
              <a:rPr lang="en-US" baseline="-25000" dirty="0"/>
              <a:t>2</a:t>
            </a:r>
            <a:r>
              <a:rPr lang="en-US" dirty="0"/>
              <a:t>(123/426) +</a:t>
            </a:r>
            <a:br>
              <a:rPr lang="en-US" dirty="0"/>
            </a:br>
            <a:r>
              <a:rPr lang="en-US" dirty="0"/>
              <a:t>       (147/426) * log</a:t>
            </a:r>
            <a:r>
              <a:rPr lang="en-US" baseline="-25000" dirty="0"/>
              <a:t>2</a:t>
            </a:r>
            <a:r>
              <a:rPr lang="en-US" dirty="0"/>
              <a:t>(147/426))</a:t>
            </a:r>
            <a:br>
              <a:rPr lang="en-US" dirty="0"/>
            </a:br>
            <a:endParaRPr lang="en-US" dirty="0"/>
          </a:p>
          <a:p>
            <a:pPr marL="0" indent="0">
              <a:buNone/>
            </a:pPr>
            <a:r>
              <a:rPr lang="en-US" dirty="0"/>
              <a:t>= </a:t>
            </a:r>
            <a:r>
              <a:rPr lang="en-US" b="1" dirty="0"/>
              <a:t>1.57789</a:t>
            </a:r>
            <a:endParaRPr lang="en-US" dirty="0"/>
          </a:p>
          <a:p>
            <a:endParaRPr lang="en-US" dirty="0"/>
          </a:p>
        </p:txBody>
      </p:sp>
      <p:sp>
        <p:nvSpPr>
          <p:cNvPr id="3" name="Footer Placeholder 2">
            <a:extLst>
              <a:ext uri="{FF2B5EF4-FFF2-40B4-BE49-F238E27FC236}">
                <a16:creationId xmlns:a16="http://schemas.microsoft.com/office/drawing/2014/main" id="{74DCEA78-F104-498D-8463-16D7DAC6D0D2}"/>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dirty="0"/>
          </a:p>
        </p:txBody>
      </p:sp>
      <p:graphicFrame>
        <p:nvGraphicFramePr>
          <p:cNvPr id="8" name="Table 7">
            <a:extLst>
              <a:ext uri="{FF2B5EF4-FFF2-40B4-BE49-F238E27FC236}">
                <a16:creationId xmlns:a16="http://schemas.microsoft.com/office/drawing/2014/main" id="{E23A87B3-27AF-481E-9B46-7E1187FB9B69}"/>
              </a:ext>
            </a:extLst>
          </p:cNvPr>
          <p:cNvGraphicFramePr>
            <a:graphicFrameLocks noGrp="1"/>
          </p:cNvGraphicFramePr>
          <p:nvPr>
            <p:extLst>
              <p:ext uri="{D42A27DB-BD31-4B8C-83A1-F6EECF244321}">
                <p14:modId xmlns:p14="http://schemas.microsoft.com/office/powerpoint/2010/main" val="2227131785"/>
              </p:ext>
            </p:extLst>
          </p:nvPr>
        </p:nvGraphicFramePr>
        <p:xfrm>
          <a:off x="6410227" y="1838342"/>
          <a:ext cx="5342900" cy="3657600"/>
        </p:xfrm>
        <a:graphic>
          <a:graphicData uri="http://schemas.openxmlformats.org/drawingml/2006/table">
            <a:tbl>
              <a:tblPr firstRow="1" bandRow="1">
                <a:tableStyleId>{5C22544A-7EE6-4342-B048-85BDC9FD1C3A}</a:tableStyleId>
              </a:tblPr>
              <a:tblGrid>
                <a:gridCol w="1068580">
                  <a:extLst>
                    <a:ext uri="{9D8B030D-6E8A-4147-A177-3AD203B41FA5}">
                      <a16:colId xmlns:a16="http://schemas.microsoft.com/office/drawing/2014/main" val="4146967191"/>
                    </a:ext>
                  </a:extLst>
                </a:gridCol>
                <a:gridCol w="1068580">
                  <a:extLst>
                    <a:ext uri="{9D8B030D-6E8A-4147-A177-3AD203B41FA5}">
                      <a16:colId xmlns:a16="http://schemas.microsoft.com/office/drawing/2014/main" val="2498992952"/>
                    </a:ext>
                  </a:extLst>
                </a:gridCol>
                <a:gridCol w="1068580">
                  <a:extLst>
                    <a:ext uri="{9D8B030D-6E8A-4147-A177-3AD203B41FA5}">
                      <a16:colId xmlns:a16="http://schemas.microsoft.com/office/drawing/2014/main" val="511884837"/>
                    </a:ext>
                  </a:extLst>
                </a:gridCol>
                <a:gridCol w="1068580">
                  <a:extLst>
                    <a:ext uri="{9D8B030D-6E8A-4147-A177-3AD203B41FA5}">
                      <a16:colId xmlns:a16="http://schemas.microsoft.com/office/drawing/2014/main" val="1083459841"/>
                    </a:ext>
                  </a:extLst>
                </a:gridCol>
                <a:gridCol w="1068580">
                  <a:extLst>
                    <a:ext uri="{9D8B030D-6E8A-4147-A177-3AD203B41FA5}">
                      <a16:colId xmlns:a16="http://schemas.microsoft.com/office/drawing/2014/main" val="572390243"/>
                    </a:ext>
                  </a:extLst>
                </a:gridCol>
              </a:tblGrid>
              <a:tr h="253522">
                <a:tc rowSpan="2">
                  <a:txBody>
                    <a:bodyPr/>
                    <a:lstStyle/>
                    <a:p>
                      <a:pPr algn="ctr"/>
                      <a:r>
                        <a:rPr lang="en-US" dirty="0"/>
                        <a:t>Cylinders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dirty="0"/>
                        <a:t>Origin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83263776"/>
                  </a:ext>
                </a:extLst>
              </a:tr>
              <a:tr h="253522">
                <a:tc vMerge="1">
                  <a:txBody>
                    <a:bodyPr/>
                    <a:lstStyle/>
                    <a:p>
                      <a:endParaRPr lang="en-US" dirty="0"/>
                    </a:p>
                  </a:txBody>
                  <a:tcPr/>
                </a:tc>
                <a:tc>
                  <a:txBody>
                    <a:bodyPr/>
                    <a:lstStyle/>
                    <a:p>
                      <a:pPr algn="ctr"/>
                      <a:r>
                        <a:rPr lang="en-US" dirty="0"/>
                        <a:t>Asia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Europe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USA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1725807"/>
                  </a:ext>
                </a:extLst>
              </a:tr>
              <a:tr h="253522">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812862"/>
                  </a:ext>
                </a:extLst>
              </a:tr>
              <a:tr h="253522">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193912"/>
                  </a:ext>
                </a:extLst>
              </a:tr>
              <a:tr h="253522">
                <a:tc>
                  <a:txBody>
                    <a:bodyPr/>
                    <a:lstStyle/>
                    <a:p>
                      <a:pPr algn="ctr"/>
                      <a:r>
                        <a:rPr lang="en-US"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3762053"/>
                  </a:ext>
                </a:extLst>
              </a:tr>
              <a:tr h="253522">
                <a:tc>
                  <a:txBody>
                    <a:bodyPr/>
                    <a:lstStyle/>
                    <a:p>
                      <a:pPr algn="ctr"/>
                      <a:r>
                        <a:rPr lang="en-US"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4289132"/>
                  </a:ext>
                </a:extLst>
              </a:tr>
              <a:tr h="253522">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9283900"/>
                  </a:ext>
                </a:extLst>
              </a:tr>
              <a:tr h="253522">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082946"/>
                  </a:ext>
                </a:extLst>
              </a:tr>
              <a:tr h="253522">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267954"/>
                  </a:ext>
                </a:extLst>
              </a:tr>
              <a:tr h="253522">
                <a:tc>
                  <a:txBody>
                    <a:bodyPr/>
                    <a:lstStyle/>
                    <a:p>
                      <a:pPr algn="ctr"/>
                      <a:r>
                        <a:rPr lang="en-US" b="1" dirty="0"/>
                        <a:t>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426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718977"/>
                  </a:ext>
                </a:extLst>
              </a:tr>
            </a:tbl>
          </a:graphicData>
        </a:graphic>
      </p:graphicFrame>
    </p:spTree>
    <p:extLst>
      <p:ext uri="{BB962C8B-B14F-4D97-AF65-F5344CB8AC3E}">
        <p14:creationId xmlns:p14="http://schemas.microsoft.com/office/powerpoint/2010/main" val="2469724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Possible Splits</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D8CD635F-7E05-49A4-9DEA-66F930A74ECB}"/>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dirty="0"/>
          </a:p>
        </p:txBody>
      </p:sp>
      <p:graphicFrame>
        <p:nvGraphicFramePr>
          <p:cNvPr id="5" name="Table 4">
            <a:extLst>
              <a:ext uri="{FF2B5EF4-FFF2-40B4-BE49-F238E27FC236}">
                <a16:creationId xmlns:a16="http://schemas.microsoft.com/office/drawing/2014/main" id="{65C6ED92-06D1-4E3B-ABD7-E7007C318277}"/>
              </a:ext>
            </a:extLst>
          </p:cNvPr>
          <p:cNvGraphicFramePr>
            <a:graphicFrameLocks noGrp="1"/>
          </p:cNvGraphicFramePr>
          <p:nvPr>
            <p:extLst>
              <p:ext uri="{D42A27DB-BD31-4B8C-83A1-F6EECF244321}">
                <p14:modId xmlns:p14="http://schemas.microsoft.com/office/powerpoint/2010/main" val="4262386608"/>
              </p:ext>
            </p:extLst>
          </p:nvPr>
        </p:nvGraphicFramePr>
        <p:xfrm>
          <a:off x="966771" y="1520945"/>
          <a:ext cx="9631457" cy="2595880"/>
        </p:xfrm>
        <a:graphic>
          <a:graphicData uri="http://schemas.openxmlformats.org/drawingml/2006/table">
            <a:tbl>
              <a:tblPr firstRow="1" bandRow="1">
                <a:tableStyleId>{5C22544A-7EE6-4342-B048-85BDC9FD1C3A}</a:tableStyleId>
              </a:tblPr>
              <a:tblGrid>
                <a:gridCol w="2823031">
                  <a:extLst>
                    <a:ext uri="{9D8B030D-6E8A-4147-A177-3AD203B41FA5}">
                      <a16:colId xmlns:a16="http://schemas.microsoft.com/office/drawing/2014/main" val="1931691733"/>
                    </a:ext>
                  </a:extLst>
                </a:gridCol>
                <a:gridCol w="1927952">
                  <a:extLst>
                    <a:ext uri="{9D8B030D-6E8A-4147-A177-3AD203B41FA5}">
                      <a16:colId xmlns:a16="http://schemas.microsoft.com/office/drawing/2014/main" val="3386050473"/>
                    </a:ext>
                  </a:extLst>
                </a:gridCol>
                <a:gridCol w="4880474">
                  <a:extLst>
                    <a:ext uri="{9D8B030D-6E8A-4147-A177-3AD203B41FA5}">
                      <a16:colId xmlns:a16="http://schemas.microsoft.com/office/drawing/2014/main" val="2073605165"/>
                    </a:ext>
                  </a:extLst>
                </a:gridCol>
              </a:tblGrid>
              <a:tr h="370840">
                <a:tc>
                  <a:txBody>
                    <a:bodyPr/>
                    <a:lstStyle/>
                    <a:p>
                      <a:r>
                        <a:rPr lang="en-US" dirty="0"/>
                        <a:t>Split</a:t>
                      </a:r>
                    </a:p>
                  </a:txBody>
                  <a:tcPr/>
                </a:tc>
                <a:tc>
                  <a:txBody>
                    <a:bodyPr/>
                    <a:lstStyle/>
                    <a:p>
                      <a:pPr algn="r"/>
                      <a:r>
                        <a:rPr lang="en-US" dirty="0"/>
                        <a:t>Entropy</a:t>
                      </a:r>
                    </a:p>
                  </a:txBody>
                  <a:tcPr/>
                </a:tc>
                <a:tc>
                  <a:txBody>
                    <a:bodyPr/>
                    <a:lstStyle/>
                    <a:p>
                      <a:pPr algn="r"/>
                      <a:endParaRPr lang="en-US" dirty="0"/>
                    </a:p>
                  </a:txBody>
                  <a:tcPr/>
                </a:tc>
                <a:extLst>
                  <a:ext uri="{0D108BD9-81ED-4DB2-BD59-A6C34878D82A}">
                    <a16:rowId xmlns:a16="http://schemas.microsoft.com/office/drawing/2014/main" val="127053244"/>
                  </a:ext>
                </a:extLst>
              </a:tr>
              <a:tr h="370840">
                <a:tc>
                  <a:txBody>
                    <a:bodyPr/>
                    <a:lstStyle/>
                    <a:p>
                      <a:r>
                        <a:rPr lang="en-US" dirty="0"/>
                        <a:t>(3), (4, 5, 6, 8, 10, 12)</a:t>
                      </a:r>
                    </a:p>
                  </a:txBody>
                  <a:tcPr/>
                </a:tc>
                <a:tc>
                  <a:txBody>
                    <a:bodyPr/>
                    <a:lstStyle/>
                    <a:p>
                      <a:pPr algn="r"/>
                      <a:r>
                        <a:rPr lang="en-US" dirty="0"/>
                        <a:t>1.57448</a:t>
                      </a:r>
                    </a:p>
                  </a:txBody>
                  <a:tcPr/>
                </a:tc>
                <a:tc>
                  <a:txBody>
                    <a:bodyPr/>
                    <a:lstStyle/>
                    <a:p>
                      <a:pPr algn="r"/>
                      <a:endParaRPr lang="en-US" dirty="0"/>
                    </a:p>
                  </a:txBody>
                  <a:tcPr/>
                </a:tc>
                <a:extLst>
                  <a:ext uri="{0D108BD9-81ED-4DB2-BD59-A6C34878D82A}">
                    <a16:rowId xmlns:a16="http://schemas.microsoft.com/office/drawing/2014/main" val="630400826"/>
                  </a:ext>
                </a:extLst>
              </a:tr>
              <a:tr h="370840">
                <a:tc>
                  <a:txBody>
                    <a:bodyPr/>
                    <a:lstStyle/>
                    <a:p>
                      <a:r>
                        <a:rPr lang="en-US" dirty="0"/>
                        <a:t>(3, 4), (5, 6, 8, 10, 12)</a:t>
                      </a:r>
                    </a:p>
                  </a:txBody>
                  <a:tcPr/>
                </a:tc>
                <a:tc>
                  <a:txBody>
                    <a:bodyPr/>
                    <a:lstStyle/>
                    <a:p>
                      <a:pPr algn="r"/>
                      <a:r>
                        <a:rPr lang="en-US" dirty="0"/>
                        <a:t>1.52877</a:t>
                      </a:r>
                    </a:p>
                  </a:txBody>
                  <a:tcPr/>
                </a:tc>
                <a:tc>
                  <a:txBody>
                    <a:bodyPr/>
                    <a:lstStyle/>
                    <a:p>
                      <a:pPr algn="r"/>
                      <a:endParaRPr lang="en-US" dirty="0"/>
                    </a:p>
                  </a:txBody>
                  <a:tcPr/>
                </a:tc>
                <a:extLst>
                  <a:ext uri="{0D108BD9-81ED-4DB2-BD59-A6C34878D82A}">
                    <a16:rowId xmlns:a16="http://schemas.microsoft.com/office/drawing/2014/main" val="815417978"/>
                  </a:ext>
                </a:extLst>
              </a:tr>
              <a:tr h="370840">
                <a:tc>
                  <a:txBody>
                    <a:bodyPr/>
                    <a:lstStyle/>
                    <a:p>
                      <a:r>
                        <a:rPr lang="en-US" dirty="0"/>
                        <a:t>(3, 4, 5), (6, 8, 10, 12)</a:t>
                      </a:r>
                    </a:p>
                  </a:txBody>
                  <a:tcPr/>
                </a:tc>
                <a:tc>
                  <a:txBody>
                    <a:bodyPr/>
                    <a:lstStyle/>
                    <a:p>
                      <a:pPr algn="r"/>
                      <a:r>
                        <a:rPr lang="en-US" dirty="0"/>
                        <a:t>1.54043</a:t>
                      </a:r>
                    </a:p>
                  </a:txBody>
                  <a:tcPr/>
                </a:tc>
                <a:tc>
                  <a:txBody>
                    <a:bodyPr/>
                    <a:lstStyle/>
                    <a:p>
                      <a:pPr algn="r"/>
                      <a:endParaRPr lang="en-US" dirty="0"/>
                    </a:p>
                  </a:txBody>
                  <a:tcPr/>
                </a:tc>
                <a:extLst>
                  <a:ext uri="{0D108BD9-81ED-4DB2-BD59-A6C34878D82A}">
                    <a16:rowId xmlns:a16="http://schemas.microsoft.com/office/drawing/2014/main" val="3219699237"/>
                  </a:ext>
                </a:extLst>
              </a:tr>
              <a:tr h="370840">
                <a:tc>
                  <a:txBody>
                    <a:bodyPr/>
                    <a:lstStyle/>
                    <a:p>
                      <a:r>
                        <a:rPr lang="en-US" dirty="0"/>
                        <a:t>(3, 4, 5, 6), (8, 10, 12)</a:t>
                      </a:r>
                    </a:p>
                  </a:txBody>
                  <a:tcPr/>
                </a:tc>
                <a:tc>
                  <a:txBody>
                    <a:bodyPr/>
                    <a:lstStyle/>
                    <a:p>
                      <a:pPr algn="r"/>
                      <a:r>
                        <a:rPr lang="en-US" dirty="0"/>
                        <a:t>1.52407</a:t>
                      </a:r>
                    </a:p>
                  </a:txBody>
                  <a:tcPr/>
                </a:tc>
                <a:tc>
                  <a:txBody>
                    <a:bodyPr/>
                    <a:lstStyle/>
                    <a:p>
                      <a:pPr algn="r"/>
                      <a:r>
                        <a:rPr lang="en-US" b="1" dirty="0">
                          <a:solidFill>
                            <a:srgbClr val="FF0000"/>
                          </a:solidFill>
                        </a:rPr>
                        <a:t>Optimal Split since it yields lowest Entropy</a:t>
                      </a:r>
                    </a:p>
                  </a:txBody>
                  <a:tcPr/>
                </a:tc>
                <a:extLst>
                  <a:ext uri="{0D108BD9-81ED-4DB2-BD59-A6C34878D82A}">
                    <a16:rowId xmlns:a16="http://schemas.microsoft.com/office/drawing/2014/main" val="2438740612"/>
                  </a:ext>
                </a:extLst>
              </a:tr>
              <a:tr h="370840">
                <a:tc>
                  <a:txBody>
                    <a:bodyPr/>
                    <a:lstStyle/>
                    <a:p>
                      <a:r>
                        <a:rPr lang="en-US" dirty="0"/>
                        <a:t>(3, 4, 5, 6, 8), (10, 12)</a:t>
                      </a:r>
                    </a:p>
                  </a:txBody>
                  <a:tcPr/>
                </a:tc>
                <a:tc>
                  <a:txBody>
                    <a:bodyPr/>
                    <a:lstStyle/>
                    <a:p>
                      <a:pPr algn="r"/>
                      <a:r>
                        <a:rPr lang="en-US" dirty="0"/>
                        <a:t>1.56939</a:t>
                      </a:r>
                    </a:p>
                  </a:txBody>
                  <a:tcPr/>
                </a:tc>
                <a:tc>
                  <a:txBody>
                    <a:bodyPr/>
                    <a:lstStyle/>
                    <a:p>
                      <a:pPr algn="r"/>
                      <a:endParaRPr lang="en-US" dirty="0"/>
                    </a:p>
                  </a:txBody>
                  <a:tcPr/>
                </a:tc>
                <a:extLst>
                  <a:ext uri="{0D108BD9-81ED-4DB2-BD59-A6C34878D82A}">
                    <a16:rowId xmlns:a16="http://schemas.microsoft.com/office/drawing/2014/main" val="442227651"/>
                  </a:ext>
                </a:extLst>
              </a:tr>
              <a:tr h="370840">
                <a:tc>
                  <a:txBody>
                    <a:bodyPr/>
                    <a:lstStyle/>
                    <a:p>
                      <a:r>
                        <a:rPr lang="en-US" dirty="0"/>
                        <a:t>(3, 4, 5, 6, 8, 10), (12)</a:t>
                      </a:r>
                    </a:p>
                  </a:txBody>
                  <a:tcPr/>
                </a:tc>
                <a:tc>
                  <a:txBody>
                    <a:bodyPr/>
                    <a:lstStyle/>
                    <a:p>
                      <a:pPr algn="r"/>
                      <a:r>
                        <a:rPr lang="en-US" dirty="0"/>
                        <a:t>1.56518</a:t>
                      </a:r>
                    </a:p>
                  </a:txBody>
                  <a:tcPr/>
                </a:tc>
                <a:tc>
                  <a:txBody>
                    <a:bodyPr/>
                    <a:lstStyle/>
                    <a:p>
                      <a:pPr algn="r"/>
                      <a:endParaRPr lang="en-US" dirty="0"/>
                    </a:p>
                  </a:txBody>
                  <a:tcPr/>
                </a:tc>
                <a:extLst>
                  <a:ext uri="{0D108BD9-81ED-4DB2-BD59-A6C34878D82A}">
                    <a16:rowId xmlns:a16="http://schemas.microsoft.com/office/drawing/2014/main" val="2526784482"/>
                  </a:ext>
                </a:extLst>
              </a:tr>
            </a:tbl>
          </a:graphicData>
        </a:graphic>
      </p:graphicFrame>
    </p:spTree>
    <p:extLst>
      <p:ext uri="{BB962C8B-B14F-4D97-AF65-F5344CB8AC3E}">
        <p14:creationId xmlns:p14="http://schemas.microsoft.com/office/powerpoint/2010/main" val="3540180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Optimal Split on Cylinders</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F9CD5F24-BFC7-4E48-8548-CE69EFF45F66}"/>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dirty="0"/>
          </a:p>
        </p:txBody>
      </p:sp>
      <p:graphicFrame>
        <p:nvGraphicFramePr>
          <p:cNvPr id="6" name="Table 5">
            <a:extLst>
              <a:ext uri="{FF2B5EF4-FFF2-40B4-BE49-F238E27FC236}">
                <a16:creationId xmlns:a16="http://schemas.microsoft.com/office/drawing/2014/main" id="{E4FB8884-F1C1-4BC9-A16F-2B9CEE8A94AD}"/>
              </a:ext>
            </a:extLst>
          </p:cNvPr>
          <p:cNvGraphicFramePr>
            <a:graphicFrameLocks noGrp="1"/>
          </p:cNvGraphicFramePr>
          <p:nvPr>
            <p:extLst>
              <p:ext uri="{D42A27DB-BD31-4B8C-83A1-F6EECF244321}">
                <p14:modId xmlns:p14="http://schemas.microsoft.com/office/powerpoint/2010/main" val="2959269905"/>
              </p:ext>
            </p:extLst>
          </p:nvPr>
        </p:nvGraphicFramePr>
        <p:xfrm>
          <a:off x="838200" y="1825625"/>
          <a:ext cx="81280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131234337"/>
                    </a:ext>
                  </a:extLst>
                </a:gridCol>
                <a:gridCol w="1625600">
                  <a:extLst>
                    <a:ext uri="{9D8B030D-6E8A-4147-A177-3AD203B41FA5}">
                      <a16:colId xmlns:a16="http://schemas.microsoft.com/office/drawing/2014/main" val="4206656141"/>
                    </a:ext>
                  </a:extLst>
                </a:gridCol>
                <a:gridCol w="1625600">
                  <a:extLst>
                    <a:ext uri="{9D8B030D-6E8A-4147-A177-3AD203B41FA5}">
                      <a16:colId xmlns:a16="http://schemas.microsoft.com/office/drawing/2014/main" val="1801011453"/>
                    </a:ext>
                  </a:extLst>
                </a:gridCol>
                <a:gridCol w="1625600">
                  <a:extLst>
                    <a:ext uri="{9D8B030D-6E8A-4147-A177-3AD203B41FA5}">
                      <a16:colId xmlns:a16="http://schemas.microsoft.com/office/drawing/2014/main" val="3370053345"/>
                    </a:ext>
                  </a:extLst>
                </a:gridCol>
                <a:gridCol w="1625600">
                  <a:extLst>
                    <a:ext uri="{9D8B030D-6E8A-4147-A177-3AD203B41FA5}">
                      <a16:colId xmlns:a16="http://schemas.microsoft.com/office/drawing/2014/main" val="222480557"/>
                    </a:ext>
                  </a:extLst>
                </a:gridCol>
              </a:tblGrid>
              <a:tr h="370840">
                <a:tc rowSpan="2">
                  <a:txBody>
                    <a:bodyPr/>
                    <a:lstStyle/>
                    <a:p>
                      <a:pPr algn="ctr"/>
                      <a:r>
                        <a:rPr lang="en-US" dirty="0"/>
                        <a:t>Cylinders</a:t>
                      </a:r>
                    </a:p>
                  </a:txBody>
                  <a:tcPr anchor="ctr"/>
                </a:tc>
                <a:tc gridSpan="4">
                  <a:txBody>
                    <a:bodyPr/>
                    <a:lstStyle/>
                    <a:p>
                      <a:pPr algn="ctr"/>
                      <a:r>
                        <a:rPr lang="en-US" dirty="0"/>
                        <a:t>Origin</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62065629"/>
                  </a:ext>
                </a:extLst>
              </a:tr>
              <a:tr h="370840">
                <a:tc vMerge="1">
                  <a:txBody>
                    <a:bodyPr/>
                    <a:lstStyle/>
                    <a:p>
                      <a:endParaRPr lang="en-US" dirty="0"/>
                    </a:p>
                  </a:txBody>
                  <a:tcPr/>
                </a:tc>
                <a:tc>
                  <a:txBody>
                    <a:bodyPr/>
                    <a:lstStyle/>
                    <a:p>
                      <a:pPr algn="ctr"/>
                      <a:r>
                        <a:rPr lang="en-US" dirty="0"/>
                        <a:t>Asia</a:t>
                      </a:r>
                    </a:p>
                  </a:txBody>
                  <a:tcPr anchor="ctr"/>
                </a:tc>
                <a:tc>
                  <a:txBody>
                    <a:bodyPr/>
                    <a:lstStyle/>
                    <a:p>
                      <a:pPr algn="ctr"/>
                      <a:r>
                        <a:rPr lang="en-US" dirty="0"/>
                        <a:t>Europe</a:t>
                      </a:r>
                    </a:p>
                  </a:txBody>
                  <a:tcPr anchor="ctr"/>
                </a:tc>
                <a:tc>
                  <a:txBody>
                    <a:bodyPr/>
                    <a:lstStyle/>
                    <a:p>
                      <a:pPr algn="ctr"/>
                      <a:r>
                        <a:rPr lang="en-US" dirty="0"/>
                        <a:t>USA</a:t>
                      </a:r>
                    </a:p>
                  </a:txBody>
                  <a:tcPr anchor="ctr"/>
                </a:tc>
                <a:tc>
                  <a:txBody>
                    <a:bodyPr/>
                    <a:lstStyle/>
                    <a:p>
                      <a:pPr algn="ctr"/>
                      <a:r>
                        <a:rPr lang="en-US" b="1" dirty="0"/>
                        <a:t>All</a:t>
                      </a:r>
                    </a:p>
                  </a:txBody>
                  <a:tcPr anchor="ctr"/>
                </a:tc>
                <a:extLst>
                  <a:ext uri="{0D108BD9-81ED-4DB2-BD59-A6C34878D82A}">
                    <a16:rowId xmlns:a16="http://schemas.microsoft.com/office/drawing/2014/main" val="4264202795"/>
                  </a:ext>
                </a:extLst>
              </a:tr>
              <a:tr h="370840">
                <a:tc>
                  <a:txBody>
                    <a:bodyPr/>
                    <a:lstStyle/>
                    <a:p>
                      <a:pPr algn="ctr"/>
                      <a:r>
                        <a:rPr lang="en-US" dirty="0"/>
                        <a:t>3, 4 ,5 ,6</a:t>
                      </a:r>
                    </a:p>
                  </a:txBody>
                  <a:tcPr anchor="ctr"/>
                </a:tc>
                <a:tc>
                  <a:txBody>
                    <a:bodyPr/>
                    <a:lstStyle/>
                    <a:p>
                      <a:pPr algn="ctr"/>
                      <a:r>
                        <a:rPr lang="en-US" dirty="0"/>
                        <a:t>144</a:t>
                      </a:r>
                    </a:p>
                  </a:txBody>
                  <a:tcPr anchor="ctr"/>
                </a:tc>
                <a:tc>
                  <a:txBody>
                    <a:bodyPr/>
                    <a:lstStyle/>
                    <a:p>
                      <a:pPr algn="ctr"/>
                      <a:r>
                        <a:rPr lang="en-US" dirty="0"/>
                        <a:t>86</a:t>
                      </a:r>
                    </a:p>
                  </a:txBody>
                  <a:tcPr anchor="ctr"/>
                </a:tc>
                <a:tc>
                  <a:txBody>
                    <a:bodyPr/>
                    <a:lstStyle/>
                    <a:p>
                      <a:pPr algn="ctr"/>
                      <a:r>
                        <a:rPr lang="en-US" dirty="0"/>
                        <a:t>104</a:t>
                      </a:r>
                    </a:p>
                  </a:txBody>
                  <a:tcPr anchor="ctr"/>
                </a:tc>
                <a:tc>
                  <a:txBody>
                    <a:bodyPr/>
                    <a:lstStyle/>
                    <a:p>
                      <a:pPr algn="ctr"/>
                      <a:r>
                        <a:rPr lang="en-US" b="1" dirty="0"/>
                        <a:t>334</a:t>
                      </a:r>
                    </a:p>
                  </a:txBody>
                  <a:tcPr anchor="ctr"/>
                </a:tc>
                <a:extLst>
                  <a:ext uri="{0D108BD9-81ED-4DB2-BD59-A6C34878D82A}">
                    <a16:rowId xmlns:a16="http://schemas.microsoft.com/office/drawing/2014/main" val="1126509255"/>
                  </a:ext>
                </a:extLst>
              </a:tr>
              <a:tr h="370840">
                <a:tc>
                  <a:txBody>
                    <a:bodyPr/>
                    <a:lstStyle/>
                    <a:p>
                      <a:pPr algn="ctr"/>
                      <a:r>
                        <a:rPr lang="en-US" dirty="0"/>
                        <a:t>8, 10, 12</a:t>
                      </a:r>
                    </a:p>
                  </a:txBody>
                  <a:tcPr anchor="ctr"/>
                </a:tc>
                <a:tc>
                  <a:txBody>
                    <a:bodyPr/>
                    <a:lstStyle/>
                    <a:p>
                      <a:pPr algn="ctr"/>
                      <a:r>
                        <a:rPr lang="en-US" dirty="0"/>
                        <a:t>12</a:t>
                      </a:r>
                    </a:p>
                  </a:txBody>
                  <a:tcPr anchor="ctr"/>
                </a:tc>
                <a:tc>
                  <a:txBody>
                    <a:bodyPr/>
                    <a:lstStyle/>
                    <a:p>
                      <a:pPr algn="ctr"/>
                      <a:r>
                        <a:rPr lang="en-US" dirty="0"/>
                        <a:t>37</a:t>
                      </a:r>
                    </a:p>
                  </a:txBody>
                  <a:tcPr anchor="ctr"/>
                </a:tc>
                <a:tc>
                  <a:txBody>
                    <a:bodyPr/>
                    <a:lstStyle/>
                    <a:p>
                      <a:pPr algn="ctr"/>
                      <a:r>
                        <a:rPr lang="en-US" dirty="0"/>
                        <a:t>43</a:t>
                      </a:r>
                    </a:p>
                  </a:txBody>
                  <a:tcPr anchor="ctr"/>
                </a:tc>
                <a:tc>
                  <a:txBody>
                    <a:bodyPr/>
                    <a:lstStyle/>
                    <a:p>
                      <a:pPr algn="ctr"/>
                      <a:r>
                        <a:rPr lang="en-US" b="1" dirty="0"/>
                        <a:t>92</a:t>
                      </a:r>
                    </a:p>
                  </a:txBody>
                  <a:tcPr anchor="ctr"/>
                </a:tc>
                <a:extLst>
                  <a:ext uri="{0D108BD9-81ED-4DB2-BD59-A6C34878D82A}">
                    <a16:rowId xmlns:a16="http://schemas.microsoft.com/office/drawing/2014/main" val="2481838304"/>
                  </a:ext>
                </a:extLst>
              </a:tr>
              <a:tr h="370840">
                <a:tc>
                  <a:txBody>
                    <a:bodyPr/>
                    <a:lstStyle/>
                    <a:p>
                      <a:pPr algn="ctr"/>
                      <a:r>
                        <a:rPr lang="en-US" b="1" dirty="0"/>
                        <a:t>All</a:t>
                      </a:r>
                    </a:p>
                  </a:txBody>
                  <a:tcPr anchor="ctr"/>
                </a:tc>
                <a:tc>
                  <a:txBody>
                    <a:bodyPr/>
                    <a:lstStyle/>
                    <a:p>
                      <a:pPr algn="ctr"/>
                      <a:r>
                        <a:rPr lang="en-US" b="1" dirty="0"/>
                        <a:t>156</a:t>
                      </a:r>
                    </a:p>
                  </a:txBody>
                  <a:tcPr anchor="ctr"/>
                </a:tc>
                <a:tc>
                  <a:txBody>
                    <a:bodyPr/>
                    <a:lstStyle/>
                    <a:p>
                      <a:pPr algn="ctr"/>
                      <a:r>
                        <a:rPr lang="en-US" b="1" dirty="0"/>
                        <a:t>123</a:t>
                      </a:r>
                    </a:p>
                  </a:txBody>
                  <a:tcPr anchor="ctr"/>
                </a:tc>
                <a:tc>
                  <a:txBody>
                    <a:bodyPr/>
                    <a:lstStyle/>
                    <a:p>
                      <a:pPr algn="ctr"/>
                      <a:r>
                        <a:rPr lang="en-US" b="1" dirty="0"/>
                        <a:t>147</a:t>
                      </a:r>
                    </a:p>
                  </a:txBody>
                  <a:tcPr anchor="ctr"/>
                </a:tc>
                <a:tc>
                  <a:txBody>
                    <a:bodyPr/>
                    <a:lstStyle/>
                    <a:p>
                      <a:pPr algn="ctr"/>
                      <a:r>
                        <a:rPr lang="en-US" b="1" dirty="0"/>
                        <a:t>426</a:t>
                      </a:r>
                    </a:p>
                  </a:txBody>
                  <a:tcPr anchor="ctr"/>
                </a:tc>
                <a:extLst>
                  <a:ext uri="{0D108BD9-81ED-4DB2-BD59-A6C34878D82A}">
                    <a16:rowId xmlns:a16="http://schemas.microsoft.com/office/drawing/2014/main" val="2456741602"/>
                  </a:ext>
                </a:extLst>
              </a:tr>
            </a:tbl>
          </a:graphicData>
        </a:graphic>
      </p:graphicFrame>
      <p:graphicFrame>
        <p:nvGraphicFramePr>
          <p:cNvPr id="8" name="Table 7">
            <a:extLst>
              <a:ext uri="{FF2B5EF4-FFF2-40B4-BE49-F238E27FC236}">
                <a16:creationId xmlns:a16="http://schemas.microsoft.com/office/drawing/2014/main" id="{6F5446E2-9992-40A0-8EF7-1DB6083163C2}"/>
              </a:ext>
            </a:extLst>
          </p:cNvPr>
          <p:cNvGraphicFramePr>
            <a:graphicFrameLocks noGrp="1"/>
          </p:cNvGraphicFramePr>
          <p:nvPr>
            <p:extLst>
              <p:ext uri="{D42A27DB-BD31-4B8C-83A1-F6EECF244321}">
                <p14:modId xmlns:p14="http://schemas.microsoft.com/office/powerpoint/2010/main" val="1696237943"/>
              </p:ext>
            </p:extLst>
          </p:nvPr>
        </p:nvGraphicFramePr>
        <p:xfrm>
          <a:off x="813064" y="4001294"/>
          <a:ext cx="81280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257655596"/>
                    </a:ext>
                  </a:extLst>
                </a:gridCol>
                <a:gridCol w="1625600">
                  <a:extLst>
                    <a:ext uri="{9D8B030D-6E8A-4147-A177-3AD203B41FA5}">
                      <a16:colId xmlns:a16="http://schemas.microsoft.com/office/drawing/2014/main" val="1528952503"/>
                    </a:ext>
                  </a:extLst>
                </a:gridCol>
                <a:gridCol w="1625600">
                  <a:extLst>
                    <a:ext uri="{9D8B030D-6E8A-4147-A177-3AD203B41FA5}">
                      <a16:colId xmlns:a16="http://schemas.microsoft.com/office/drawing/2014/main" val="2217069179"/>
                    </a:ext>
                  </a:extLst>
                </a:gridCol>
                <a:gridCol w="1625600">
                  <a:extLst>
                    <a:ext uri="{9D8B030D-6E8A-4147-A177-3AD203B41FA5}">
                      <a16:colId xmlns:a16="http://schemas.microsoft.com/office/drawing/2014/main" val="3676259355"/>
                    </a:ext>
                  </a:extLst>
                </a:gridCol>
                <a:gridCol w="1625600">
                  <a:extLst>
                    <a:ext uri="{9D8B030D-6E8A-4147-A177-3AD203B41FA5}">
                      <a16:colId xmlns:a16="http://schemas.microsoft.com/office/drawing/2014/main" val="3810009705"/>
                    </a:ext>
                  </a:extLst>
                </a:gridCol>
              </a:tblGrid>
              <a:tr h="370840">
                <a:tc rowSpan="2">
                  <a:txBody>
                    <a:bodyPr/>
                    <a:lstStyle/>
                    <a:p>
                      <a:pPr algn="ctr"/>
                      <a:r>
                        <a:rPr lang="en-US" dirty="0"/>
                        <a:t>Cylinders</a:t>
                      </a:r>
                    </a:p>
                  </a:txBody>
                  <a:tcPr anchor="ctr"/>
                </a:tc>
                <a:tc gridSpan="4">
                  <a:txBody>
                    <a:bodyPr/>
                    <a:lstStyle/>
                    <a:p>
                      <a:pPr algn="ctr"/>
                      <a:r>
                        <a:rPr lang="en-US" dirty="0"/>
                        <a:t>Origin</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15149995"/>
                  </a:ext>
                </a:extLst>
              </a:tr>
              <a:tr h="370840">
                <a:tc vMerge="1">
                  <a:txBody>
                    <a:bodyPr/>
                    <a:lstStyle/>
                    <a:p>
                      <a:endParaRPr lang="en-US" dirty="0"/>
                    </a:p>
                  </a:txBody>
                  <a:tcPr/>
                </a:tc>
                <a:tc>
                  <a:txBody>
                    <a:bodyPr/>
                    <a:lstStyle/>
                    <a:p>
                      <a:pPr algn="ctr"/>
                      <a:r>
                        <a:rPr lang="en-US" dirty="0"/>
                        <a:t>Asia</a:t>
                      </a:r>
                    </a:p>
                  </a:txBody>
                  <a:tcPr anchor="ctr"/>
                </a:tc>
                <a:tc>
                  <a:txBody>
                    <a:bodyPr/>
                    <a:lstStyle/>
                    <a:p>
                      <a:pPr algn="ctr"/>
                      <a:r>
                        <a:rPr lang="en-US" dirty="0"/>
                        <a:t>Europe</a:t>
                      </a:r>
                    </a:p>
                  </a:txBody>
                  <a:tcPr anchor="ctr"/>
                </a:tc>
                <a:tc>
                  <a:txBody>
                    <a:bodyPr/>
                    <a:lstStyle/>
                    <a:p>
                      <a:pPr algn="ctr"/>
                      <a:r>
                        <a:rPr lang="en-US" dirty="0"/>
                        <a:t>USA</a:t>
                      </a:r>
                    </a:p>
                  </a:txBody>
                  <a:tcPr anchor="ctr"/>
                </a:tc>
                <a:tc>
                  <a:txBody>
                    <a:bodyPr/>
                    <a:lstStyle/>
                    <a:p>
                      <a:pPr algn="ctr"/>
                      <a:r>
                        <a:rPr lang="en-US" b="1" dirty="0"/>
                        <a:t>All</a:t>
                      </a:r>
                    </a:p>
                  </a:txBody>
                  <a:tcPr anchor="ctr"/>
                </a:tc>
                <a:extLst>
                  <a:ext uri="{0D108BD9-81ED-4DB2-BD59-A6C34878D82A}">
                    <a16:rowId xmlns:a16="http://schemas.microsoft.com/office/drawing/2014/main" val="2559884579"/>
                  </a:ext>
                </a:extLst>
              </a:tr>
              <a:tr h="370840">
                <a:tc>
                  <a:txBody>
                    <a:bodyPr/>
                    <a:lstStyle/>
                    <a:p>
                      <a:pPr algn="ctr"/>
                      <a:r>
                        <a:rPr lang="en-US" dirty="0"/>
                        <a:t>3, 4 ,5 ,6</a:t>
                      </a:r>
                    </a:p>
                  </a:txBody>
                  <a:tcPr anchor="ctr"/>
                </a:tc>
                <a:tc>
                  <a:txBody>
                    <a:bodyPr/>
                    <a:lstStyle/>
                    <a:p>
                      <a:pPr algn="ctr"/>
                      <a:r>
                        <a:rPr lang="en-US" dirty="0"/>
                        <a:t>43%</a:t>
                      </a:r>
                    </a:p>
                  </a:txBody>
                  <a:tcPr anchor="ctr"/>
                </a:tc>
                <a:tc>
                  <a:txBody>
                    <a:bodyPr/>
                    <a:lstStyle/>
                    <a:p>
                      <a:pPr algn="ctr"/>
                      <a:r>
                        <a:rPr lang="en-US" dirty="0"/>
                        <a:t>26%</a:t>
                      </a:r>
                    </a:p>
                  </a:txBody>
                  <a:tcPr anchor="ctr"/>
                </a:tc>
                <a:tc>
                  <a:txBody>
                    <a:bodyPr/>
                    <a:lstStyle/>
                    <a:p>
                      <a:pPr algn="ctr"/>
                      <a:r>
                        <a:rPr lang="en-US" dirty="0"/>
                        <a:t>31%</a:t>
                      </a:r>
                    </a:p>
                  </a:txBody>
                  <a:tcPr anchor="ctr"/>
                </a:tc>
                <a:tc>
                  <a:txBody>
                    <a:bodyPr/>
                    <a:lstStyle/>
                    <a:p>
                      <a:pPr algn="ctr"/>
                      <a:r>
                        <a:rPr lang="en-US" b="1" dirty="0"/>
                        <a:t>100%</a:t>
                      </a:r>
                    </a:p>
                  </a:txBody>
                  <a:tcPr anchor="ctr"/>
                </a:tc>
                <a:extLst>
                  <a:ext uri="{0D108BD9-81ED-4DB2-BD59-A6C34878D82A}">
                    <a16:rowId xmlns:a16="http://schemas.microsoft.com/office/drawing/2014/main" val="2349417073"/>
                  </a:ext>
                </a:extLst>
              </a:tr>
              <a:tr h="370840">
                <a:tc>
                  <a:txBody>
                    <a:bodyPr/>
                    <a:lstStyle/>
                    <a:p>
                      <a:pPr algn="ctr"/>
                      <a:r>
                        <a:rPr lang="en-US" dirty="0"/>
                        <a:t>8, 10, 12</a:t>
                      </a:r>
                    </a:p>
                  </a:txBody>
                  <a:tcPr anchor="ctr"/>
                </a:tc>
                <a:tc>
                  <a:txBody>
                    <a:bodyPr/>
                    <a:lstStyle/>
                    <a:p>
                      <a:pPr algn="ctr"/>
                      <a:r>
                        <a:rPr lang="en-US" dirty="0"/>
                        <a:t>13%</a:t>
                      </a:r>
                    </a:p>
                  </a:txBody>
                  <a:tcPr anchor="ctr"/>
                </a:tc>
                <a:tc>
                  <a:txBody>
                    <a:bodyPr/>
                    <a:lstStyle/>
                    <a:p>
                      <a:pPr algn="ctr"/>
                      <a:r>
                        <a:rPr lang="en-US" dirty="0"/>
                        <a:t>40%</a:t>
                      </a:r>
                    </a:p>
                  </a:txBody>
                  <a:tcPr anchor="ctr"/>
                </a:tc>
                <a:tc>
                  <a:txBody>
                    <a:bodyPr/>
                    <a:lstStyle/>
                    <a:p>
                      <a:pPr algn="ctr"/>
                      <a:r>
                        <a:rPr lang="en-US" dirty="0"/>
                        <a:t>47%</a:t>
                      </a:r>
                    </a:p>
                  </a:txBody>
                  <a:tcPr anchor="ctr"/>
                </a:tc>
                <a:tc>
                  <a:txBody>
                    <a:bodyPr/>
                    <a:lstStyle/>
                    <a:p>
                      <a:pPr algn="ctr"/>
                      <a:r>
                        <a:rPr lang="en-US" b="1" dirty="0"/>
                        <a:t>100%</a:t>
                      </a:r>
                    </a:p>
                  </a:txBody>
                  <a:tcPr anchor="ctr"/>
                </a:tc>
                <a:extLst>
                  <a:ext uri="{0D108BD9-81ED-4DB2-BD59-A6C34878D82A}">
                    <a16:rowId xmlns:a16="http://schemas.microsoft.com/office/drawing/2014/main" val="2685008979"/>
                  </a:ext>
                </a:extLst>
              </a:tr>
              <a:tr h="370840">
                <a:tc>
                  <a:txBody>
                    <a:bodyPr/>
                    <a:lstStyle/>
                    <a:p>
                      <a:pPr algn="ctr"/>
                      <a:r>
                        <a:rPr lang="en-US" b="1" dirty="0"/>
                        <a:t>All</a:t>
                      </a:r>
                    </a:p>
                  </a:txBody>
                  <a:tcPr anchor="ctr"/>
                </a:tc>
                <a:tc>
                  <a:txBody>
                    <a:bodyPr/>
                    <a:lstStyle/>
                    <a:p>
                      <a:pPr algn="ctr"/>
                      <a:r>
                        <a:rPr lang="en-US" b="1" dirty="0"/>
                        <a:t>37%</a:t>
                      </a:r>
                    </a:p>
                  </a:txBody>
                  <a:tcPr anchor="ctr"/>
                </a:tc>
                <a:tc>
                  <a:txBody>
                    <a:bodyPr/>
                    <a:lstStyle/>
                    <a:p>
                      <a:pPr algn="ctr"/>
                      <a:r>
                        <a:rPr lang="en-US" b="1" dirty="0"/>
                        <a:t>29%</a:t>
                      </a:r>
                    </a:p>
                  </a:txBody>
                  <a:tcPr anchor="ctr"/>
                </a:tc>
                <a:tc>
                  <a:txBody>
                    <a:bodyPr/>
                    <a:lstStyle/>
                    <a:p>
                      <a:pPr algn="ctr"/>
                      <a:r>
                        <a:rPr lang="en-US" b="1" dirty="0"/>
                        <a:t>35%</a:t>
                      </a:r>
                    </a:p>
                  </a:txBody>
                  <a:tcPr anchor="ctr"/>
                </a:tc>
                <a:tc>
                  <a:txBody>
                    <a:bodyPr/>
                    <a:lstStyle/>
                    <a:p>
                      <a:pPr algn="ctr"/>
                      <a:r>
                        <a:rPr lang="en-US" b="1" dirty="0"/>
                        <a:t>100%</a:t>
                      </a:r>
                    </a:p>
                  </a:txBody>
                  <a:tcPr anchor="ctr"/>
                </a:tc>
                <a:extLst>
                  <a:ext uri="{0D108BD9-81ED-4DB2-BD59-A6C34878D82A}">
                    <a16:rowId xmlns:a16="http://schemas.microsoft.com/office/drawing/2014/main" val="3951266936"/>
                  </a:ext>
                </a:extLst>
              </a:tr>
            </a:tbl>
          </a:graphicData>
        </a:graphic>
      </p:graphicFrame>
      <p:sp>
        <p:nvSpPr>
          <p:cNvPr id="9" name="Speech Bubble: Rectangle 8">
            <a:extLst>
              <a:ext uri="{FF2B5EF4-FFF2-40B4-BE49-F238E27FC236}">
                <a16:creationId xmlns:a16="http://schemas.microsoft.com/office/drawing/2014/main" id="{7E9542B4-52EE-42FC-B18A-715A60FCA5D7}"/>
              </a:ext>
            </a:extLst>
          </p:cNvPr>
          <p:cNvSpPr/>
          <p:nvPr/>
        </p:nvSpPr>
        <p:spPr>
          <a:xfrm>
            <a:off x="9596487" y="2830116"/>
            <a:ext cx="2469822" cy="1854200"/>
          </a:xfrm>
          <a:prstGeom prst="wedgeRectCallout">
            <a:avLst>
              <a:gd name="adj1" fmla="val -72360"/>
              <a:gd name="adj2" fmla="val 701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differences between the two distributions are more obvious on the percentage scale</a:t>
            </a:r>
          </a:p>
        </p:txBody>
      </p:sp>
    </p:spTree>
    <p:extLst>
      <p:ext uri="{BB962C8B-B14F-4D97-AF65-F5344CB8AC3E}">
        <p14:creationId xmlns:p14="http://schemas.microsoft.com/office/powerpoint/2010/main" val="1912153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Possible Splits</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0446ABF0-489D-4BAC-B3B4-3F3A5732E42B}"/>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dirty="0"/>
          </a:p>
        </p:txBody>
      </p:sp>
      <p:graphicFrame>
        <p:nvGraphicFramePr>
          <p:cNvPr id="5" name="Table 4">
            <a:extLst>
              <a:ext uri="{FF2B5EF4-FFF2-40B4-BE49-F238E27FC236}">
                <a16:creationId xmlns:a16="http://schemas.microsoft.com/office/drawing/2014/main" id="{65C6ED92-06D1-4E3B-ABD7-E7007C318277}"/>
              </a:ext>
            </a:extLst>
          </p:cNvPr>
          <p:cNvGraphicFramePr>
            <a:graphicFrameLocks noGrp="1"/>
          </p:cNvGraphicFramePr>
          <p:nvPr>
            <p:extLst>
              <p:ext uri="{D42A27DB-BD31-4B8C-83A1-F6EECF244321}">
                <p14:modId xmlns:p14="http://schemas.microsoft.com/office/powerpoint/2010/main" val="1995887410"/>
              </p:ext>
            </p:extLst>
          </p:nvPr>
        </p:nvGraphicFramePr>
        <p:xfrm>
          <a:off x="966771" y="1520945"/>
          <a:ext cx="10248400" cy="2225040"/>
        </p:xfrm>
        <a:graphic>
          <a:graphicData uri="http://schemas.openxmlformats.org/drawingml/2006/table">
            <a:tbl>
              <a:tblPr firstRow="1" bandRow="1">
                <a:tableStyleId>{5C22544A-7EE6-4342-B048-85BDC9FD1C3A}</a:tableStyleId>
              </a:tblPr>
              <a:tblGrid>
                <a:gridCol w="1456940">
                  <a:extLst>
                    <a:ext uri="{9D8B030D-6E8A-4147-A177-3AD203B41FA5}">
                      <a16:colId xmlns:a16="http://schemas.microsoft.com/office/drawing/2014/main" val="2742966445"/>
                    </a:ext>
                  </a:extLst>
                </a:gridCol>
                <a:gridCol w="1718631">
                  <a:extLst>
                    <a:ext uri="{9D8B030D-6E8A-4147-A177-3AD203B41FA5}">
                      <a16:colId xmlns:a16="http://schemas.microsoft.com/office/drawing/2014/main" val="1931691733"/>
                    </a:ext>
                  </a:extLst>
                </a:gridCol>
                <a:gridCol w="1828800">
                  <a:extLst>
                    <a:ext uri="{9D8B030D-6E8A-4147-A177-3AD203B41FA5}">
                      <a16:colId xmlns:a16="http://schemas.microsoft.com/office/drawing/2014/main" val="3386050473"/>
                    </a:ext>
                  </a:extLst>
                </a:gridCol>
                <a:gridCol w="5244029">
                  <a:extLst>
                    <a:ext uri="{9D8B030D-6E8A-4147-A177-3AD203B41FA5}">
                      <a16:colId xmlns:a16="http://schemas.microsoft.com/office/drawing/2014/main" val="2073605165"/>
                    </a:ext>
                  </a:extLst>
                </a:gridCol>
              </a:tblGrid>
              <a:tr h="370840">
                <a:tc>
                  <a:txBody>
                    <a:bodyPr/>
                    <a:lstStyle/>
                    <a:p>
                      <a:r>
                        <a:rPr lang="en-US" dirty="0"/>
                        <a:t>Cylinders</a:t>
                      </a:r>
                    </a:p>
                  </a:txBody>
                  <a:tcPr/>
                </a:tc>
                <a:tc>
                  <a:txBody>
                    <a:bodyPr/>
                    <a:lstStyle/>
                    <a:p>
                      <a:r>
                        <a:rPr lang="en-US" dirty="0"/>
                        <a:t>Split</a:t>
                      </a:r>
                    </a:p>
                  </a:txBody>
                  <a:tcPr/>
                </a:tc>
                <a:tc>
                  <a:txBody>
                    <a:bodyPr/>
                    <a:lstStyle/>
                    <a:p>
                      <a:pPr algn="r"/>
                      <a:r>
                        <a:rPr lang="en-US" dirty="0"/>
                        <a:t>Entropy</a:t>
                      </a:r>
                    </a:p>
                  </a:txBody>
                  <a:tcPr/>
                </a:tc>
                <a:tc>
                  <a:txBody>
                    <a:bodyPr/>
                    <a:lstStyle/>
                    <a:p>
                      <a:pPr algn="r"/>
                      <a:endParaRPr lang="en-US" dirty="0"/>
                    </a:p>
                  </a:txBody>
                  <a:tcPr/>
                </a:tc>
                <a:extLst>
                  <a:ext uri="{0D108BD9-81ED-4DB2-BD59-A6C34878D82A}">
                    <a16:rowId xmlns:a16="http://schemas.microsoft.com/office/drawing/2014/main" val="127053244"/>
                  </a:ext>
                </a:extLst>
              </a:tr>
              <a:tr h="370840">
                <a:tc>
                  <a:txBody>
                    <a:bodyPr/>
                    <a:lstStyle/>
                    <a:p>
                      <a:r>
                        <a:rPr lang="en-US" dirty="0"/>
                        <a:t>&lt;= 7</a:t>
                      </a:r>
                    </a:p>
                  </a:txBody>
                  <a:tcPr/>
                </a:tc>
                <a:tc>
                  <a:txBody>
                    <a:bodyPr/>
                    <a:lstStyle/>
                    <a:p>
                      <a:r>
                        <a:rPr lang="en-US" dirty="0"/>
                        <a:t>(3), (4, 5, 6)</a:t>
                      </a:r>
                    </a:p>
                  </a:txBody>
                  <a:tcPr/>
                </a:tc>
                <a:tc>
                  <a:txBody>
                    <a:bodyPr/>
                    <a:lstStyle/>
                    <a:p>
                      <a:pPr algn="r"/>
                      <a:r>
                        <a:rPr lang="en-US" dirty="0"/>
                        <a:t>1.54781</a:t>
                      </a:r>
                    </a:p>
                  </a:txBody>
                  <a:tcPr/>
                </a:tc>
                <a:tc>
                  <a:txBody>
                    <a:bodyPr/>
                    <a:lstStyle/>
                    <a:p>
                      <a:pPr algn="r"/>
                      <a:endParaRPr lang="en-US" dirty="0"/>
                    </a:p>
                  </a:txBody>
                  <a:tcPr/>
                </a:tc>
                <a:extLst>
                  <a:ext uri="{0D108BD9-81ED-4DB2-BD59-A6C34878D82A}">
                    <a16:rowId xmlns:a16="http://schemas.microsoft.com/office/drawing/2014/main" val="630400826"/>
                  </a:ext>
                </a:extLst>
              </a:tr>
              <a:tr h="370840">
                <a:tc>
                  <a:txBody>
                    <a:bodyPr/>
                    <a:lstStyle/>
                    <a:p>
                      <a:endParaRPr lang="en-US" dirty="0"/>
                    </a:p>
                  </a:txBody>
                  <a:tcPr/>
                </a:tc>
                <a:tc>
                  <a:txBody>
                    <a:bodyPr/>
                    <a:lstStyle/>
                    <a:p>
                      <a:r>
                        <a:rPr lang="en-US" dirty="0"/>
                        <a:t>(3, 4), (5, 6)</a:t>
                      </a:r>
                    </a:p>
                  </a:txBody>
                  <a:tcPr/>
                </a:tc>
                <a:tc>
                  <a:txBody>
                    <a:bodyPr/>
                    <a:lstStyle/>
                    <a:p>
                      <a:pPr algn="r"/>
                      <a:r>
                        <a:rPr lang="en-US" dirty="0"/>
                        <a:t>1.52178</a:t>
                      </a:r>
                    </a:p>
                  </a:txBody>
                  <a:tcPr/>
                </a:tc>
                <a:tc>
                  <a:txBody>
                    <a:bodyPr/>
                    <a:lstStyle/>
                    <a:p>
                      <a:pPr algn="r"/>
                      <a:r>
                        <a:rPr lang="en-US" dirty="0"/>
                        <a:t>Optimal Split, lowest Entropy within Cylinders &lt;= 7</a:t>
                      </a:r>
                    </a:p>
                  </a:txBody>
                  <a:tcPr/>
                </a:tc>
                <a:extLst>
                  <a:ext uri="{0D108BD9-81ED-4DB2-BD59-A6C34878D82A}">
                    <a16:rowId xmlns:a16="http://schemas.microsoft.com/office/drawing/2014/main" val="815417978"/>
                  </a:ext>
                </a:extLst>
              </a:tr>
              <a:tr h="370840">
                <a:tc>
                  <a:txBody>
                    <a:bodyPr/>
                    <a:lstStyle/>
                    <a:p>
                      <a:endParaRPr lang="en-US" dirty="0"/>
                    </a:p>
                  </a:txBody>
                  <a:tcPr/>
                </a:tc>
                <a:tc>
                  <a:txBody>
                    <a:bodyPr/>
                    <a:lstStyle/>
                    <a:p>
                      <a:r>
                        <a:rPr lang="en-US" dirty="0"/>
                        <a:t>(3, 4, 5), (6)</a:t>
                      </a:r>
                    </a:p>
                  </a:txBody>
                  <a:tcPr/>
                </a:tc>
                <a:tc>
                  <a:txBody>
                    <a:bodyPr/>
                    <a:lstStyle/>
                    <a:p>
                      <a:pPr algn="r"/>
                      <a:r>
                        <a:rPr lang="en-US" dirty="0"/>
                        <a:t>1.53338</a:t>
                      </a:r>
                    </a:p>
                  </a:txBody>
                  <a:tcPr/>
                </a:tc>
                <a:tc>
                  <a:txBody>
                    <a:bodyPr/>
                    <a:lstStyle/>
                    <a:p>
                      <a:pPr algn="r"/>
                      <a:endParaRPr lang="en-US" dirty="0"/>
                    </a:p>
                  </a:txBody>
                  <a:tcPr/>
                </a:tc>
                <a:extLst>
                  <a:ext uri="{0D108BD9-81ED-4DB2-BD59-A6C34878D82A}">
                    <a16:rowId xmlns:a16="http://schemas.microsoft.com/office/drawing/2014/main" val="3219699237"/>
                  </a:ext>
                </a:extLst>
              </a:tr>
              <a:tr h="370840">
                <a:tc>
                  <a:txBody>
                    <a:bodyPr/>
                    <a:lstStyle/>
                    <a:p>
                      <a:r>
                        <a:rPr lang="en-US" dirty="0"/>
                        <a:t>&gt; 7</a:t>
                      </a:r>
                    </a:p>
                  </a:txBody>
                  <a:tcPr/>
                </a:tc>
                <a:tc>
                  <a:txBody>
                    <a:bodyPr/>
                    <a:lstStyle/>
                    <a:p>
                      <a:r>
                        <a:rPr lang="en-US" dirty="0"/>
                        <a:t>(8), (10, 12)</a:t>
                      </a:r>
                    </a:p>
                  </a:txBody>
                  <a:tcPr/>
                </a:tc>
                <a:tc>
                  <a:txBody>
                    <a:bodyPr/>
                    <a:lstStyle/>
                    <a:p>
                      <a:pPr algn="r"/>
                      <a:r>
                        <a:rPr lang="en-US" dirty="0"/>
                        <a:t>1.41019</a:t>
                      </a:r>
                    </a:p>
                  </a:txBody>
                  <a:tcPr/>
                </a:tc>
                <a:tc>
                  <a:txBody>
                    <a:bodyPr/>
                    <a:lstStyle/>
                    <a:p>
                      <a:pPr algn="r"/>
                      <a:endParaRPr lang="en-US" dirty="0"/>
                    </a:p>
                  </a:txBody>
                  <a:tcPr/>
                </a:tc>
                <a:extLst>
                  <a:ext uri="{0D108BD9-81ED-4DB2-BD59-A6C34878D82A}">
                    <a16:rowId xmlns:a16="http://schemas.microsoft.com/office/drawing/2014/main" val="2438740612"/>
                  </a:ext>
                </a:extLst>
              </a:tr>
              <a:tr h="370840">
                <a:tc>
                  <a:txBody>
                    <a:bodyPr/>
                    <a:lstStyle/>
                    <a:p>
                      <a:endParaRPr lang="en-US" dirty="0"/>
                    </a:p>
                  </a:txBody>
                  <a:tcPr/>
                </a:tc>
                <a:tc>
                  <a:txBody>
                    <a:bodyPr/>
                    <a:lstStyle/>
                    <a:p>
                      <a:r>
                        <a:rPr lang="en-US" dirty="0"/>
                        <a:t>(8, 10), (12)</a:t>
                      </a:r>
                    </a:p>
                  </a:txBody>
                  <a:tcPr/>
                </a:tc>
                <a:tc>
                  <a:txBody>
                    <a:bodyPr/>
                    <a:lstStyle/>
                    <a:p>
                      <a:pPr algn="r"/>
                      <a:r>
                        <a:rPr lang="en-US" dirty="0"/>
                        <a:t> 1.38063</a:t>
                      </a:r>
                    </a:p>
                  </a:txBody>
                  <a:tcPr/>
                </a:tc>
                <a:tc>
                  <a:txBody>
                    <a:bodyPr/>
                    <a:lstStyle/>
                    <a:p>
                      <a:pPr algn="r"/>
                      <a:r>
                        <a:rPr lang="en-US" dirty="0"/>
                        <a:t>Optimal Split, lowest Entropy within Cylinders &gt; 7</a:t>
                      </a:r>
                    </a:p>
                  </a:txBody>
                  <a:tcPr/>
                </a:tc>
                <a:extLst>
                  <a:ext uri="{0D108BD9-81ED-4DB2-BD59-A6C34878D82A}">
                    <a16:rowId xmlns:a16="http://schemas.microsoft.com/office/drawing/2014/main" val="442227651"/>
                  </a:ext>
                </a:extLst>
              </a:tr>
            </a:tbl>
          </a:graphicData>
        </a:graphic>
      </p:graphicFrame>
    </p:spTree>
    <p:extLst>
      <p:ext uri="{BB962C8B-B14F-4D97-AF65-F5344CB8AC3E}">
        <p14:creationId xmlns:p14="http://schemas.microsoft.com/office/powerpoint/2010/main" val="2747524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Optimal Split on Cylinders</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C4AFE50F-0A99-411E-B951-4B271743A3BB}"/>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dirty="0"/>
          </a:p>
        </p:txBody>
      </p:sp>
      <p:graphicFrame>
        <p:nvGraphicFramePr>
          <p:cNvPr id="6" name="Table 5">
            <a:extLst>
              <a:ext uri="{FF2B5EF4-FFF2-40B4-BE49-F238E27FC236}">
                <a16:creationId xmlns:a16="http://schemas.microsoft.com/office/drawing/2014/main" id="{E4FB8884-F1C1-4BC9-A16F-2B9CEE8A94AD}"/>
              </a:ext>
            </a:extLst>
          </p:cNvPr>
          <p:cNvGraphicFramePr>
            <a:graphicFrameLocks noGrp="1"/>
          </p:cNvGraphicFramePr>
          <p:nvPr>
            <p:extLst>
              <p:ext uri="{D42A27DB-BD31-4B8C-83A1-F6EECF244321}">
                <p14:modId xmlns:p14="http://schemas.microsoft.com/office/powerpoint/2010/main" val="4040417943"/>
              </p:ext>
            </p:extLst>
          </p:nvPr>
        </p:nvGraphicFramePr>
        <p:xfrm>
          <a:off x="981419" y="1581684"/>
          <a:ext cx="9143080" cy="3045399"/>
        </p:xfrm>
        <a:graphic>
          <a:graphicData uri="http://schemas.openxmlformats.org/drawingml/2006/table">
            <a:tbl>
              <a:tblPr firstRow="1" bandRow="1">
                <a:tableStyleId>{5C22544A-7EE6-4342-B048-85BDC9FD1C3A}</a:tableStyleId>
              </a:tblPr>
              <a:tblGrid>
                <a:gridCol w="1828616">
                  <a:extLst>
                    <a:ext uri="{9D8B030D-6E8A-4147-A177-3AD203B41FA5}">
                      <a16:colId xmlns:a16="http://schemas.microsoft.com/office/drawing/2014/main" val="2131234337"/>
                    </a:ext>
                  </a:extLst>
                </a:gridCol>
                <a:gridCol w="1828616">
                  <a:extLst>
                    <a:ext uri="{9D8B030D-6E8A-4147-A177-3AD203B41FA5}">
                      <a16:colId xmlns:a16="http://schemas.microsoft.com/office/drawing/2014/main" val="4206656141"/>
                    </a:ext>
                  </a:extLst>
                </a:gridCol>
                <a:gridCol w="1828616">
                  <a:extLst>
                    <a:ext uri="{9D8B030D-6E8A-4147-A177-3AD203B41FA5}">
                      <a16:colId xmlns:a16="http://schemas.microsoft.com/office/drawing/2014/main" val="1801011453"/>
                    </a:ext>
                  </a:extLst>
                </a:gridCol>
                <a:gridCol w="1828616">
                  <a:extLst>
                    <a:ext uri="{9D8B030D-6E8A-4147-A177-3AD203B41FA5}">
                      <a16:colId xmlns:a16="http://schemas.microsoft.com/office/drawing/2014/main" val="3370053345"/>
                    </a:ext>
                  </a:extLst>
                </a:gridCol>
                <a:gridCol w="1828616">
                  <a:extLst>
                    <a:ext uri="{9D8B030D-6E8A-4147-A177-3AD203B41FA5}">
                      <a16:colId xmlns:a16="http://schemas.microsoft.com/office/drawing/2014/main" val="222480557"/>
                    </a:ext>
                  </a:extLst>
                </a:gridCol>
              </a:tblGrid>
              <a:tr h="435057">
                <a:tc rowSpan="2">
                  <a:txBody>
                    <a:bodyPr/>
                    <a:lstStyle/>
                    <a:p>
                      <a:pPr algn="ctr"/>
                      <a:r>
                        <a:rPr lang="en-US" dirty="0"/>
                        <a:t>Cylinders</a:t>
                      </a:r>
                    </a:p>
                  </a:txBody>
                  <a:tcPr anchor="ctr"/>
                </a:tc>
                <a:tc gridSpan="4">
                  <a:txBody>
                    <a:bodyPr/>
                    <a:lstStyle/>
                    <a:p>
                      <a:pPr algn="ctr"/>
                      <a:r>
                        <a:rPr lang="en-US" dirty="0"/>
                        <a:t>Origin</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62065629"/>
                  </a:ext>
                </a:extLst>
              </a:tr>
              <a:tr h="435057">
                <a:tc vMerge="1">
                  <a:txBody>
                    <a:bodyPr/>
                    <a:lstStyle/>
                    <a:p>
                      <a:endParaRPr lang="en-US" dirty="0"/>
                    </a:p>
                  </a:txBody>
                  <a:tcPr/>
                </a:tc>
                <a:tc>
                  <a:txBody>
                    <a:bodyPr/>
                    <a:lstStyle/>
                    <a:p>
                      <a:pPr algn="ctr"/>
                      <a:r>
                        <a:rPr lang="en-US" dirty="0"/>
                        <a:t>Asia</a:t>
                      </a:r>
                    </a:p>
                  </a:txBody>
                  <a:tcPr anchor="ctr"/>
                </a:tc>
                <a:tc>
                  <a:txBody>
                    <a:bodyPr/>
                    <a:lstStyle/>
                    <a:p>
                      <a:pPr algn="ctr"/>
                      <a:r>
                        <a:rPr lang="en-US" dirty="0"/>
                        <a:t>Europe</a:t>
                      </a:r>
                    </a:p>
                  </a:txBody>
                  <a:tcPr anchor="ctr"/>
                </a:tc>
                <a:tc>
                  <a:txBody>
                    <a:bodyPr/>
                    <a:lstStyle/>
                    <a:p>
                      <a:pPr algn="ctr"/>
                      <a:r>
                        <a:rPr lang="en-US" dirty="0"/>
                        <a:t>USA</a:t>
                      </a:r>
                    </a:p>
                  </a:txBody>
                  <a:tcPr anchor="ctr"/>
                </a:tc>
                <a:tc>
                  <a:txBody>
                    <a:bodyPr/>
                    <a:lstStyle/>
                    <a:p>
                      <a:pPr algn="ctr"/>
                      <a:r>
                        <a:rPr lang="en-US" b="1" dirty="0"/>
                        <a:t>All</a:t>
                      </a:r>
                    </a:p>
                  </a:txBody>
                  <a:tcPr anchor="ctr"/>
                </a:tc>
                <a:extLst>
                  <a:ext uri="{0D108BD9-81ED-4DB2-BD59-A6C34878D82A}">
                    <a16:rowId xmlns:a16="http://schemas.microsoft.com/office/drawing/2014/main" val="4264202795"/>
                  </a:ext>
                </a:extLst>
              </a:tr>
              <a:tr h="435057">
                <a:tc>
                  <a:txBody>
                    <a:bodyPr/>
                    <a:lstStyle/>
                    <a:p>
                      <a:pPr algn="ctr"/>
                      <a:r>
                        <a:rPr lang="en-US" dirty="0"/>
                        <a:t>3, 4</a:t>
                      </a:r>
                    </a:p>
                  </a:txBody>
                  <a:tcPr anchor="ctr"/>
                </a:tc>
                <a:tc>
                  <a:txBody>
                    <a:bodyPr/>
                    <a:lstStyle/>
                    <a:p>
                      <a:pPr algn="ctr"/>
                      <a:r>
                        <a:rPr lang="en-US" dirty="0">
                          <a:solidFill>
                            <a:srgbClr val="FF0000"/>
                          </a:solidFill>
                        </a:rPr>
                        <a:t>75 (55%)</a:t>
                      </a:r>
                    </a:p>
                  </a:txBody>
                  <a:tcPr anchor="ctr"/>
                </a:tc>
                <a:tc>
                  <a:txBody>
                    <a:bodyPr/>
                    <a:lstStyle/>
                    <a:p>
                      <a:pPr algn="ctr"/>
                      <a:r>
                        <a:rPr lang="en-US" dirty="0"/>
                        <a:t>25 (18%)</a:t>
                      </a:r>
                    </a:p>
                  </a:txBody>
                  <a:tcPr anchor="ctr"/>
                </a:tc>
                <a:tc>
                  <a:txBody>
                    <a:bodyPr/>
                    <a:lstStyle/>
                    <a:p>
                      <a:pPr algn="ctr"/>
                      <a:r>
                        <a:rPr lang="en-US" dirty="0"/>
                        <a:t>37 (27%)</a:t>
                      </a:r>
                    </a:p>
                  </a:txBody>
                  <a:tcPr anchor="ctr"/>
                </a:tc>
                <a:tc>
                  <a:txBody>
                    <a:bodyPr/>
                    <a:lstStyle/>
                    <a:p>
                      <a:pPr algn="ctr"/>
                      <a:r>
                        <a:rPr lang="en-US" b="1" dirty="0"/>
                        <a:t>137 (100%)</a:t>
                      </a:r>
                    </a:p>
                  </a:txBody>
                  <a:tcPr anchor="ctr"/>
                </a:tc>
                <a:extLst>
                  <a:ext uri="{0D108BD9-81ED-4DB2-BD59-A6C34878D82A}">
                    <a16:rowId xmlns:a16="http://schemas.microsoft.com/office/drawing/2014/main" val="1126509255"/>
                  </a:ext>
                </a:extLst>
              </a:tr>
              <a:tr h="435057">
                <a:tc>
                  <a:txBody>
                    <a:bodyPr/>
                    <a:lstStyle/>
                    <a:p>
                      <a:pPr algn="ctr"/>
                      <a:r>
                        <a:rPr lang="en-US" dirty="0"/>
                        <a:t>5, 6</a:t>
                      </a:r>
                    </a:p>
                  </a:txBody>
                  <a:tcPr anchor="ctr"/>
                </a:tc>
                <a:tc>
                  <a:txBody>
                    <a:bodyPr/>
                    <a:lstStyle/>
                    <a:p>
                      <a:pPr algn="ctr"/>
                      <a:r>
                        <a:rPr lang="en-US" dirty="0">
                          <a:solidFill>
                            <a:srgbClr val="FF0000"/>
                          </a:solidFill>
                        </a:rPr>
                        <a:t>69 (35%)</a:t>
                      </a:r>
                    </a:p>
                  </a:txBody>
                  <a:tcPr anchor="ctr"/>
                </a:tc>
                <a:tc>
                  <a:txBody>
                    <a:bodyPr/>
                    <a:lstStyle/>
                    <a:p>
                      <a:pPr algn="ctr"/>
                      <a:r>
                        <a:rPr lang="en-US" dirty="0"/>
                        <a:t>61 (31%)</a:t>
                      </a:r>
                    </a:p>
                  </a:txBody>
                  <a:tcPr anchor="ctr"/>
                </a:tc>
                <a:tc>
                  <a:txBody>
                    <a:bodyPr/>
                    <a:lstStyle/>
                    <a:p>
                      <a:pPr algn="ctr"/>
                      <a:r>
                        <a:rPr lang="en-US" dirty="0"/>
                        <a:t>67 (34%)</a:t>
                      </a:r>
                    </a:p>
                  </a:txBody>
                  <a:tcPr anchor="ctr"/>
                </a:tc>
                <a:tc>
                  <a:txBody>
                    <a:bodyPr/>
                    <a:lstStyle/>
                    <a:p>
                      <a:pPr algn="ctr"/>
                      <a:r>
                        <a:rPr lang="en-US" b="1" dirty="0"/>
                        <a:t>197 (100%)</a:t>
                      </a:r>
                    </a:p>
                  </a:txBody>
                  <a:tcPr anchor="ctr"/>
                </a:tc>
                <a:extLst>
                  <a:ext uri="{0D108BD9-81ED-4DB2-BD59-A6C34878D82A}">
                    <a16:rowId xmlns:a16="http://schemas.microsoft.com/office/drawing/2014/main" val="643498250"/>
                  </a:ext>
                </a:extLst>
              </a:tr>
              <a:tr h="435057">
                <a:tc>
                  <a:txBody>
                    <a:bodyPr/>
                    <a:lstStyle/>
                    <a:p>
                      <a:pPr algn="ctr"/>
                      <a:r>
                        <a:rPr lang="en-US" dirty="0"/>
                        <a:t>8, 10</a:t>
                      </a:r>
                    </a:p>
                  </a:txBody>
                  <a:tcPr anchor="ctr"/>
                </a:tc>
                <a:tc>
                  <a:txBody>
                    <a:bodyPr/>
                    <a:lstStyle/>
                    <a:p>
                      <a:pPr algn="ctr"/>
                      <a:r>
                        <a:rPr lang="en-US" dirty="0"/>
                        <a:t>12 (13%)</a:t>
                      </a:r>
                    </a:p>
                  </a:txBody>
                  <a:tcPr anchor="ctr"/>
                </a:tc>
                <a:tc>
                  <a:txBody>
                    <a:bodyPr/>
                    <a:lstStyle/>
                    <a:p>
                      <a:pPr algn="ctr"/>
                      <a:r>
                        <a:rPr lang="en-US" dirty="0"/>
                        <a:t>34 (38%)</a:t>
                      </a:r>
                    </a:p>
                  </a:txBody>
                  <a:tcPr anchor="ctr"/>
                </a:tc>
                <a:tc>
                  <a:txBody>
                    <a:bodyPr/>
                    <a:lstStyle/>
                    <a:p>
                      <a:pPr algn="ctr"/>
                      <a:r>
                        <a:rPr lang="en-US" dirty="0">
                          <a:solidFill>
                            <a:srgbClr val="FF0000"/>
                          </a:solidFill>
                        </a:rPr>
                        <a:t>43 (48%)</a:t>
                      </a:r>
                    </a:p>
                  </a:txBody>
                  <a:tcPr anchor="ctr"/>
                </a:tc>
                <a:tc>
                  <a:txBody>
                    <a:bodyPr/>
                    <a:lstStyle/>
                    <a:p>
                      <a:pPr algn="ctr"/>
                      <a:r>
                        <a:rPr lang="en-US" b="1" dirty="0"/>
                        <a:t>89</a:t>
                      </a:r>
                    </a:p>
                  </a:txBody>
                  <a:tcPr anchor="ctr"/>
                </a:tc>
                <a:extLst>
                  <a:ext uri="{0D108BD9-81ED-4DB2-BD59-A6C34878D82A}">
                    <a16:rowId xmlns:a16="http://schemas.microsoft.com/office/drawing/2014/main" val="2481838304"/>
                  </a:ext>
                </a:extLst>
              </a:tr>
              <a:tr h="435057">
                <a:tc>
                  <a:txBody>
                    <a:bodyPr/>
                    <a:lstStyle/>
                    <a:p>
                      <a:pPr algn="ctr"/>
                      <a:r>
                        <a:rPr lang="en-US" dirty="0"/>
                        <a:t>12</a:t>
                      </a:r>
                    </a:p>
                  </a:txBody>
                  <a:tcPr anchor="ctr"/>
                </a:tc>
                <a:tc>
                  <a:txBody>
                    <a:bodyPr/>
                    <a:lstStyle/>
                    <a:p>
                      <a:pPr algn="ctr"/>
                      <a:r>
                        <a:rPr lang="en-US" dirty="0"/>
                        <a:t>0 (0%)</a:t>
                      </a:r>
                    </a:p>
                  </a:txBody>
                  <a:tcPr anchor="ctr"/>
                </a:tc>
                <a:tc>
                  <a:txBody>
                    <a:bodyPr/>
                    <a:lstStyle/>
                    <a:p>
                      <a:pPr algn="ctr"/>
                      <a:r>
                        <a:rPr lang="en-US" dirty="0">
                          <a:solidFill>
                            <a:srgbClr val="FF0000"/>
                          </a:solidFill>
                        </a:rPr>
                        <a:t>3 (100%)</a:t>
                      </a:r>
                    </a:p>
                  </a:txBody>
                  <a:tcPr anchor="ctr"/>
                </a:tc>
                <a:tc>
                  <a:txBody>
                    <a:bodyPr/>
                    <a:lstStyle/>
                    <a:p>
                      <a:pPr algn="ctr"/>
                      <a:r>
                        <a:rPr lang="en-US" dirty="0"/>
                        <a:t>0 (0%)</a:t>
                      </a:r>
                    </a:p>
                  </a:txBody>
                  <a:tcPr anchor="ctr"/>
                </a:tc>
                <a:tc>
                  <a:txBody>
                    <a:bodyPr/>
                    <a:lstStyle/>
                    <a:p>
                      <a:pPr algn="ctr"/>
                      <a:r>
                        <a:rPr lang="en-US" b="1" dirty="0"/>
                        <a:t>3 (100%)</a:t>
                      </a:r>
                    </a:p>
                  </a:txBody>
                  <a:tcPr anchor="ctr"/>
                </a:tc>
                <a:extLst>
                  <a:ext uri="{0D108BD9-81ED-4DB2-BD59-A6C34878D82A}">
                    <a16:rowId xmlns:a16="http://schemas.microsoft.com/office/drawing/2014/main" val="2411028048"/>
                  </a:ext>
                </a:extLst>
              </a:tr>
              <a:tr h="435057">
                <a:tc>
                  <a:txBody>
                    <a:bodyPr/>
                    <a:lstStyle/>
                    <a:p>
                      <a:pPr algn="ctr"/>
                      <a:r>
                        <a:rPr lang="en-US" b="1" dirty="0"/>
                        <a:t>All</a:t>
                      </a:r>
                    </a:p>
                  </a:txBody>
                  <a:tcPr anchor="ctr"/>
                </a:tc>
                <a:tc>
                  <a:txBody>
                    <a:bodyPr/>
                    <a:lstStyle/>
                    <a:p>
                      <a:pPr algn="ctr"/>
                      <a:r>
                        <a:rPr lang="en-US" b="1" dirty="0"/>
                        <a:t>156 (37%)</a:t>
                      </a:r>
                    </a:p>
                  </a:txBody>
                  <a:tcPr anchor="ctr"/>
                </a:tc>
                <a:tc>
                  <a:txBody>
                    <a:bodyPr/>
                    <a:lstStyle/>
                    <a:p>
                      <a:pPr algn="ctr"/>
                      <a:r>
                        <a:rPr lang="en-US" b="1" dirty="0"/>
                        <a:t>123 (29%)</a:t>
                      </a:r>
                    </a:p>
                  </a:txBody>
                  <a:tcPr anchor="ctr"/>
                </a:tc>
                <a:tc>
                  <a:txBody>
                    <a:bodyPr/>
                    <a:lstStyle/>
                    <a:p>
                      <a:pPr algn="ctr"/>
                      <a:r>
                        <a:rPr lang="en-US" b="1" dirty="0"/>
                        <a:t>147 (35%)</a:t>
                      </a:r>
                    </a:p>
                  </a:txBody>
                  <a:tcPr anchor="ctr"/>
                </a:tc>
                <a:tc>
                  <a:txBody>
                    <a:bodyPr/>
                    <a:lstStyle/>
                    <a:p>
                      <a:pPr algn="ctr"/>
                      <a:r>
                        <a:rPr lang="en-US" b="1" dirty="0"/>
                        <a:t>426</a:t>
                      </a:r>
                    </a:p>
                  </a:txBody>
                  <a:tcPr anchor="ctr"/>
                </a:tc>
                <a:extLst>
                  <a:ext uri="{0D108BD9-81ED-4DB2-BD59-A6C34878D82A}">
                    <a16:rowId xmlns:a16="http://schemas.microsoft.com/office/drawing/2014/main" val="2456741602"/>
                  </a:ext>
                </a:extLst>
              </a:tr>
            </a:tbl>
          </a:graphicData>
        </a:graphic>
      </p:graphicFrame>
    </p:spTree>
    <p:extLst>
      <p:ext uri="{BB962C8B-B14F-4D97-AF65-F5344CB8AC3E}">
        <p14:creationId xmlns:p14="http://schemas.microsoft.com/office/powerpoint/2010/main" val="418889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Overall Default Rate</a:t>
            </a:r>
          </a:p>
        </p:txBody>
      </p:sp>
      <p:sp>
        <p:nvSpPr>
          <p:cNvPr id="3" name="Content Placeholder 2"/>
          <p:cNvSpPr>
            <a:spLocks noGrp="1"/>
          </p:cNvSpPr>
          <p:nvPr>
            <p:ph idx="1"/>
          </p:nvPr>
        </p:nvSpPr>
        <p:spPr>
          <a:xfrm>
            <a:off x="838200" y="1825625"/>
            <a:ext cx="5674112" cy="4351338"/>
          </a:xfrm>
        </p:spPr>
        <p:txBody>
          <a:bodyPr>
            <a:normAutofit/>
          </a:bodyPr>
          <a:lstStyle/>
          <a:p>
            <a:r>
              <a:rPr lang="en-US" dirty="0"/>
              <a:t>5,960 applicants</a:t>
            </a:r>
          </a:p>
          <a:p>
            <a:r>
              <a:rPr lang="en-US" dirty="0"/>
              <a:t>19.95% or 1,189 applicants defaulted on the loan or is seriously delinquent</a:t>
            </a:r>
          </a:p>
          <a:p>
            <a:r>
              <a:rPr lang="en-US" dirty="0"/>
              <a:t>If the 5,950 applicants are assumed from the same homogeneous population, then the loan officer will randomly decline 19.95% of all applications regardless of the information on the applications. </a:t>
            </a:r>
          </a:p>
        </p:txBody>
      </p:sp>
      <p:sp>
        <p:nvSpPr>
          <p:cNvPr id="4" name="Footer Placeholder 3">
            <a:extLst>
              <a:ext uri="{FF2B5EF4-FFF2-40B4-BE49-F238E27FC236}">
                <a16:creationId xmlns:a16="http://schemas.microsoft.com/office/drawing/2014/main" id="{10A37B26-1F80-4FDC-AB60-5083BD082524}"/>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dirty="0"/>
          </a:p>
        </p:txBody>
      </p:sp>
      <p:sp>
        <p:nvSpPr>
          <p:cNvPr id="5" name="Rectangle 4">
            <a:extLst>
              <a:ext uri="{FF2B5EF4-FFF2-40B4-BE49-F238E27FC236}">
                <a16:creationId xmlns:a16="http://schemas.microsoft.com/office/drawing/2014/main" id="{51F98653-3A7D-4C9C-97A2-C0EB448BF233}"/>
              </a:ext>
            </a:extLst>
          </p:cNvPr>
          <p:cNvSpPr/>
          <p:nvPr/>
        </p:nvSpPr>
        <p:spPr>
          <a:xfrm>
            <a:off x="6870530" y="1384320"/>
            <a:ext cx="3764514" cy="1200329"/>
          </a:xfrm>
          <a:prstGeom prst="rect">
            <a:avLst/>
          </a:prstGeom>
        </p:spPr>
        <p:txBody>
          <a:bodyPr wrap="square">
            <a:spAutoFit/>
          </a:bodyPr>
          <a:lstStyle/>
          <a:p>
            <a:r>
              <a:rPr lang="en-US" b="1" dirty="0">
                <a:latin typeface="Courier New" panose="02070309020205020404" pitchFamily="49" charset="0"/>
                <a:cs typeface="Courier New" panose="02070309020205020404" pitchFamily="49" charset="0"/>
              </a:rPr>
              <a:t>BAD    Count     Percent</a:t>
            </a:r>
          </a:p>
          <a:p>
            <a:r>
              <a:rPr lang="en-US" b="1" dirty="0">
                <a:latin typeface="Courier New" panose="02070309020205020404" pitchFamily="49" charset="0"/>
                <a:cs typeface="Courier New" panose="02070309020205020404" pitchFamily="49" charset="0"/>
              </a:rPr>
              <a:t>0       4771   80.050336</a:t>
            </a:r>
          </a:p>
          <a:p>
            <a:r>
              <a:rPr lang="en-US" b="1" dirty="0">
                <a:latin typeface="Courier New" panose="02070309020205020404" pitchFamily="49" charset="0"/>
                <a:cs typeface="Courier New" panose="02070309020205020404" pitchFamily="49" charset="0"/>
              </a:rPr>
              <a:t>1       1189   19.949664</a:t>
            </a:r>
          </a:p>
          <a:p>
            <a:r>
              <a:rPr lang="en-US" b="1" dirty="0">
                <a:latin typeface="Courier New" panose="02070309020205020404" pitchFamily="49" charset="0"/>
                <a:cs typeface="Courier New" panose="02070309020205020404" pitchFamily="49" charset="0"/>
              </a:rPr>
              <a:t>All     5960  100.000000</a:t>
            </a:r>
          </a:p>
        </p:txBody>
      </p:sp>
      <p:pic>
        <p:nvPicPr>
          <p:cNvPr id="6" name="Picture 5">
            <a:extLst>
              <a:ext uri="{FF2B5EF4-FFF2-40B4-BE49-F238E27FC236}">
                <a16:creationId xmlns:a16="http://schemas.microsoft.com/office/drawing/2014/main" id="{D091C9B2-B643-43CA-8C1B-1A8E38A704B3}"/>
              </a:ext>
            </a:extLst>
          </p:cNvPr>
          <p:cNvPicPr>
            <a:picLocks noChangeAspect="1"/>
          </p:cNvPicPr>
          <p:nvPr/>
        </p:nvPicPr>
        <p:blipFill>
          <a:blip r:embed="rId3"/>
          <a:stretch>
            <a:fillRect/>
          </a:stretch>
        </p:blipFill>
        <p:spPr>
          <a:xfrm>
            <a:off x="6870530" y="2751336"/>
            <a:ext cx="4903317" cy="3378970"/>
          </a:xfrm>
          <a:prstGeom prst="rect">
            <a:avLst/>
          </a:prstGeom>
        </p:spPr>
      </p:pic>
      <p:sp>
        <p:nvSpPr>
          <p:cNvPr id="9" name="Rectangle 8">
            <a:extLst>
              <a:ext uri="{FF2B5EF4-FFF2-40B4-BE49-F238E27FC236}">
                <a16:creationId xmlns:a16="http://schemas.microsoft.com/office/drawing/2014/main" id="{47B4609C-DB7E-40EA-8536-D73FAAB6D6FB}"/>
              </a:ext>
            </a:extLst>
          </p:cNvPr>
          <p:cNvSpPr/>
          <p:nvPr/>
        </p:nvSpPr>
        <p:spPr>
          <a:xfrm>
            <a:off x="1130654" y="6176963"/>
            <a:ext cx="2393925" cy="369332"/>
          </a:xfrm>
          <a:prstGeom prst="rect">
            <a:avLst/>
          </a:prstGeom>
        </p:spPr>
        <p:txBody>
          <a:bodyPr wrap="none">
            <a:spAutoFit/>
          </a:bodyPr>
          <a:lstStyle/>
          <a:p>
            <a:r>
              <a:rPr lang="en-US" b="1" dirty="0"/>
              <a:t>Week 5 HMEQ CART.py</a:t>
            </a:r>
          </a:p>
        </p:txBody>
      </p:sp>
    </p:spTree>
    <p:extLst>
      <p:ext uri="{BB962C8B-B14F-4D97-AF65-F5344CB8AC3E}">
        <p14:creationId xmlns:p14="http://schemas.microsoft.com/office/powerpoint/2010/main" val="4191547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Optimal Split on Cylinders</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6B1E04F-FE3A-43BB-97DC-5FC21C330098}"/>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50</a:t>
            </a:fld>
            <a:endParaRPr lang="en-US" dirty="0"/>
          </a:p>
        </p:txBody>
      </p:sp>
      <p:pic>
        <p:nvPicPr>
          <p:cNvPr id="5" name="Picture 4">
            <a:extLst>
              <a:ext uri="{FF2B5EF4-FFF2-40B4-BE49-F238E27FC236}">
                <a16:creationId xmlns:a16="http://schemas.microsoft.com/office/drawing/2014/main" id="{9F1781EE-DA9B-438E-AC62-A59AA357F7FC}"/>
              </a:ext>
            </a:extLst>
          </p:cNvPr>
          <p:cNvPicPr>
            <a:picLocks noChangeAspect="1"/>
          </p:cNvPicPr>
          <p:nvPr/>
        </p:nvPicPr>
        <p:blipFill>
          <a:blip r:embed="rId3"/>
          <a:stretch>
            <a:fillRect/>
          </a:stretch>
        </p:blipFill>
        <p:spPr>
          <a:xfrm>
            <a:off x="966883" y="1452372"/>
            <a:ext cx="7935477" cy="4572000"/>
          </a:xfrm>
          <a:prstGeom prst="rect">
            <a:avLst/>
          </a:prstGeom>
        </p:spPr>
      </p:pic>
    </p:spTree>
    <p:extLst>
      <p:ext uri="{BB962C8B-B14F-4D97-AF65-F5344CB8AC3E}">
        <p14:creationId xmlns:p14="http://schemas.microsoft.com/office/powerpoint/2010/main" val="1240498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CART Algorithm: Stopping Rules</a:t>
            </a:r>
            <a:br>
              <a:rPr lang="en-US" b="1" dirty="0">
                <a:solidFill>
                  <a:schemeClr val="bg1"/>
                </a:solidFill>
              </a:rPr>
            </a:br>
            <a:r>
              <a:rPr lang="en-US" sz="2800" b="1" dirty="0">
                <a:solidFill>
                  <a:schemeClr val="bg1"/>
                </a:solidFill>
              </a:rPr>
              <a:t>(Conditions that will prevent splitting a node)</a:t>
            </a:r>
            <a:endParaRPr lang="en-US" b="1" dirty="0">
              <a:solidFill>
                <a:schemeClr val="bg1"/>
              </a:solidFill>
            </a:endParaRPr>
          </a:p>
        </p:txBody>
      </p:sp>
      <p:graphicFrame>
        <p:nvGraphicFramePr>
          <p:cNvPr id="4" name="Content Placeholder 3">
            <a:extLst>
              <a:ext uri="{FF2B5EF4-FFF2-40B4-BE49-F238E27FC236}">
                <a16:creationId xmlns:a16="http://schemas.microsoft.com/office/drawing/2014/main" id="{2718AF5D-E0B6-4BFB-83C0-81EB124AC0D7}"/>
              </a:ext>
            </a:extLst>
          </p:cNvPr>
          <p:cNvGraphicFramePr>
            <a:graphicFrameLocks noGrp="1"/>
          </p:cNvGraphicFramePr>
          <p:nvPr>
            <p:ph idx="1"/>
            <p:extLst>
              <p:ext uri="{D42A27DB-BD31-4B8C-83A1-F6EECF244321}">
                <p14:modId xmlns:p14="http://schemas.microsoft.com/office/powerpoint/2010/main" val="2741177330"/>
              </p:ext>
            </p:extLst>
          </p:nvPr>
        </p:nvGraphicFramePr>
        <p:xfrm>
          <a:off x="838200" y="1825625"/>
          <a:ext cx="102679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27CF9FAD-DDDC-496E-8A06-43A8CD5F12FE}"/>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51</a:t>
            </a:fld>
            <a:endParaRPr lang="en-US" dirty="0"/>
          </a:p>
        </p:txBody>
      </p:sp>
    </p:spTree>
    <p:extLst>
      <p:ext uri="{BB962C8B-B14F-4D97-AF65-F5344CB8AC3E}">
        <p14:creationId xmlns:p14="http://schemas.microsoft.com/office/powerpoint/2010/main" val="188362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Decision Tree: Missing Values</a:t>
            </a:r>
          </a:p>
        </p:txBody>
      </p:sp>
      <p:sp>
        <p:nvSpPr>
          <p:cNvPr id="3" name="Footer Placeholder 2">
            <a:extLst>
              <a:ext uri="{FF2B5EF4-FFF2-40B4-BE49-F238E27FC236}">
                <a16:creationId xmlns:a16="http://schemas.microsoft.com/office/drawing/2014/main" id="{957170E5-B590-4EEA-8644-430394C276F8}"/>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dirty="0"/>
          </a:p>
        </p:txBody>
      </p:sp>
      <p:pic>
        <p:nvPicPr>
          <p:cNvPr id="8" name="Picture 7">
            <a:extLst>
              <a:ext uri="{FF2B5EF4-FFF2-40B4-BE49-F238E27FC236}">
                <a16:creationId xmlns:a16="http://schemas.microsoft.com/office/drawing/2014/main" id="{42E84912-02E0-4243-B622-42ADFB698ACA}"/>
              </a:ext>
            </a:extLst>
          </p:cNvPr>
          <p:cNvPicPr>
            <a:picLocks noChangeAspect="1"/>
          </p:cNvPicPr>
          <p:nvPr/>
        </p:nvPicPr>
        <p:blipFill>
          <a:blip r:embed="rId3"/>
          <a:stretch>
            <a:fillRect/>
          </a:stretch>
        </p:blipFill>
        <p:spPr>
          <a:xfrm>
            <a:off x="2084318" y="1397352"/>
            <a:ext cx="5340246" cy="5296785"/>
          </a:xfrm>
          <a:prstGeom prst="rect">
            <a:avLst/>
          </a:prstGeom>
        </p:spPr>
      </p:pic>
      <p:sp>
        <p:nvSpPr>
          <p:cNvPr id="9" name="TextBox 8">
            <a:extLst>
              <a:ext uri="{FF2B5EF4-FFF2-40B4-BE49-F238E27FC236}">
                <a16:creationId xmlns:a16="http://schemas.microsoft.com/office/drawing/2014/main" id="{DF56671A-03E6-41C5-9300-B0CFADEC2F3B}"/>
              </a:ext>
            </a:extLst>
          </p:cNvPr>
          <p:cNvSpPr txBox="1"/>
          <p:nvPr/>
        </p:nvSpPr>
        <p:spPr>
          <a:xfrm>
            <a:off x="3689899" y="2028616"/>
            <a:ext cx="2944167" cy="2800767"/>
          </a:xfrm>
          <a:prstGeom prst="rect">
            <a:avLst/>
          </a:prstGeom>
          <a:noFill/>
        </p:spPr>
        <p:txBody>
          <a:bodyPr wrap="square" rtlCol="0">
            <a:spAutoFit/>
          </a:bodyPr>
          <a:lstStyle/>
          <a:p>
            <a:pPr algn="ctr"/>
            <a:r>
              <a:rPr lang="en-US" sz="4400" dirty="0">
                <a:latin typeface="French Script MT" panose="03020402040607040605" pitchFamily="66" charset="0"/>
              </a:rPr>
              <a:t>Missing values in target variables are </a:t>
            </a:r>
            <a:r>
              <a:rPr lang="en-US" sz="4400" u="sng" dirty="0">
                <a:latin typeface="French Script MT" panose="03020402040607040605" pitchFamily="66" charset="0"/>
              </a:rPr>
              <a:t>always</a:t>
            </a:r>
            <a:r>
              <a:rPr lang="en-US" sz="4400" dirty="0">
                <a:latin typeface="French Script MT" panose="03020402040607040605" pitchFamily="66" charset="0"/>
              </a:rPr>
              <a:t> discarded</a:t>
            </a:r>
          </a:p>
        </p:txBody>
      </p:sp>
    </p:spTree>
    <p:extLst>
      <p:ext uri="{BB962C8B-B14F-4D97-AF65-F5344CB8AC3E}">
        <p14:creationId xmlns:p14="http://schemas.microsoft.com/office/powerpoint/2010/main" val="216345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Predictor Missing Values</a:t>
            </a:r>
          </a:p>
        </p:txBody>
      </p:sp>
      <p:graphicFrame>
        <p:nvGraphicFramePr>
          <p:cNvPr id="4" name="Content Placeholder 3">
            <a:extLst>
              <a:ext uri="{FF2B5EF4-FFF2-40B4-BE49-F238E27FC236}">
                <a16:creationId xmlns:a16="http://schemas.microsoft.com/office/drawing/2014/main" id="{BA451DFF-4FE8-4069-ACBD-639B34915991}"/>
              </a:ext>
            </a:extLst>
          </p:cNvPr>
          <p:cNvGraphicFramePr>
            <a:graphicFrameLocks noGrp="1"/>
          </p:cNvGraphicFramePr>
          <p:nvPr>
            <p:ph idx="1"/>
            <p:extLst>
              <p:ext uri="{D42A27DB-BD31-4B8C-83A1-F6EECF244321}">
                <p14:modId xmlns:p14="http://schemas.microsoft.com/office/powerpoint/2010/main" val="12187928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C375195E-881E-4A72-A283-024CD43B7EC6}"/>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dirty="0"/>
          </a:p>
        </p:txBody>
      </p:sp>
    </p:spTree>
    <p:extLst>
      <p:ext uri="{BB962C8B-B14F-4D97-AF65-F5344CB8AC3E}">
        <p14:creationId xmlns:p14="http://schemas.microsoft.com/office/powerpoint/2010/main" val="4087365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Concern on Over-fitting the Data</a:t>
            </a:r>
          </a:p>
        </p:txBody>
      </p:sp>
      <p:graphicFrame>
        <p:nvGraphicFramePr>
          <p:cNvPr id="4" name="Content Placeholder 3">
            <a:extLst>
              <a:ext uri="{FF2B5EF4-FFF2-40B4-BE49-F238E27FC236}">
                <a16:creationId xmlns:a16="http://schemas.microsoft.com/office/drawing/2014/main" id="{E1B7F74C-A519-4533-BB3A-DA9B1C306BC0}"/>
              </a:ext>
            </a:extLst>
          </p:cNvPr>
          <p:cNvGraphicFramePr>
            <a:graphicFrameLocks noGrp="1"/>
          </p:cNvGraphicFramePr>
          <p:nvPr>
            <p:ph idx="1"/>
            <p:extLst>
              <p:ext uri="{D42A27DB-BD31-4B8C-83A1-F6EECF244321}">
                <p14:modId xmlns:p14="http://schemas.microsoft.com/office/powerpoint/2010/main" val="24442351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0DF2DD97-0354-4601-9926-1DCE20E8CDF3}"/>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dirty="0"/>
          </a:p>
        </p:txBody>
      </p:sp>
    </p:spTree>
    <p:extLst>
      <p:ext uri="{BB962C8B-B14F-4D97-AF65-F5344CB8AC3E}">
        <p14:creationId xmlns:p14="http://schemas.microsoft.com/office/powerpoint/2010/main" val="2031327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Pruning Criteria </a:t>
            </a:r>
          </a:p>
        </p:txBody>
      </p:sp>
      <p:sp>
        <p:nvSpPr>
          <p:cNvPr id="3" name="Content Placeholder 2"/>
          <p:cNvSpPr>
            <a:spLocks noGrp="1"/>
          </p:cNvSpPr>
          <p:nvPr>
            <p:ph idx="1"/>
          </p:nvPr>
        </p:nvSpPr>
        <p:spPr/>
        <p:txBody>
          <a:bodyPr>
            <a:normAutofit lnSpcReduction="10000"/>
          </a:bodyPr>
          <a:lstStyle/>
          <a:p>
            <a:r>
              <a:rPr lang="en-US" dirty="0"/>
              <a:t>The solution is to find a smaller subtree that results in a low error rate on holdout or validation data. </a:t>
            </a:r>
          </a:p>
          <a:p>
            <a:r>
              <a:rPr lang="en-US" dirty="0"/>
              <a:t>It is often computationally prohibitive to evaluate the error on all possible subtrees of the full tree.</a:t>
            </a:r>
          </a:p>
          <a:p>
            <a:r>
              <a:rPr lang="en-US" dirty="0"/>
              <a:t>A more practical strategy is to focus on a sequence of nested trees obtained by successively pruning leaves from the tree, starting from the terminal nodes. This process is repeated until only the root node remains. </a:t>
            </a:r>
          </a:p>
          <a:p>
            <a:r>
              <a:rPr lang="en-US" dirty="0"/>
              <a:t>Pruning implies to assess the impact on the goodness-of-fit of the tree if terminal nodes (that come from the same parent node) are combined.</a:t>
            </a:r>
          </a:p>
          <a:p>
            <a:endParaRPr lang="en-US" dirty="0"/>
          </a:p>
        </p:txBody>
      </p:sp>
      <p:sp>
        <p:nvSpPr>
          <p:cNvPr id="4" name="Footer Placeholder 3">
            <a:extLst>
              <a:ext uri="{FF2B5EF4-FFF2-40B4-BE49-F238E27FC236}">
                <a16:creationId xmlns:a16="http://schemas.microsoft.com/office/drawing/2014/main" id="{B304A7D6-F4EC-484D-AE8E-C35571BDD19F}"/>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55</a:t>
            </a:fld>
            <a:endParaRPr lang="en-US" dirty="0"/>
          </a:p>
        </p:txBody>
      </p:sp>
    </p:spTree>
    <p:extLst>
      <p:ext uri="{BB962C8B-B14F-4D97-AF65-F5344CB8AC3E}">
        <p14:creationId xmlns:p14="http://schemas.microsoft.com/office/powerpoint/2010/main" val="2493265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Pruning Criteria </a:t>
            </a:r>
          </a:p>
        </p:txBody>
      </p:sp>
      <p:pic>
        <p:nvPicPr>
          <p:cNvPr id="5" name="Content Placeholder 4">
            <a:extLst>
              <a:ext uri="{FF2B5EF4-FFF2-40B4-BE49-F238E27FC236}">
                <a16:creationId xmlns:a16="http://schemas.microsoft.com/office/drawing/2014/main" id="{6D62D3C3-480B-4289-8159-39AD53C01C3C}"/>
              </a:ext>
            </a:extLst>
          </p:cNvPr>
          <p:cNvPicPr>
            <a:picLocks noGrp="1" noChangeAspect="1"/>
          </p:cNvPicPr>
          <p:nvPr>
            <p:ph idx="1"/>
          </p:nvPr>
        </p:nvPicPr>
        <p:blipFill>
          <a:blip r:embed="rId3"/>
          <a:stretch>
            <a:fillRect/>
          </a:stretch>
        </p:blipFill>
        <p:spPr>
          <a:xfrm>
            <a:off x="636225" y="1601767"/>
            <a:ext cx="6858000" cy="3311901"/>
          </a:xfrm>
          <a:prstGeom prst="rect">
            <a:avLst/>
          </a:prstGeom>
        </p:spPr>
      </p:pic>
      <p:sp>
        <p:nvSpPr>
          <p:cNvPr id="3" name="Footer Placeholder 2">
            <a:extLst>
              <a:ext uri="{FF2B5EF4-FFF2-40B4-BE49-F238E27FC236}">
                <a16:creationId xmlns:a16="http://schemas.microsoft.com/office/drawing/2014/main" id="{DC3EC125-4DC4-49BD-96B5-56510F05121F}"/>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56</a:t>
            </a:fld>
            <a:endParaRPr lang="en-US" dirty="0"/>
          </a:p>
        </p:txBody>
      </p:sp>
      <p:sp>
        <p:nvSpPr>
          <p:cNvPr id="6" name="Rectangle 5">
            <a:extLst>
              <a:ext uri="{FF2B5EF4-FFF2-40B4-BE49-F238E27FC236}">
                <a16:creationId xmlns:a16="http://schemas.microsoft.com/office/drawing/2014/main" id="{4FC60692-CD07-484A-B1D1-94CD6D383E91}"/>
              </a:ext>
            </a:extLst>
          </p:cNvPr>
          <p:cNvSpPr/>
          <p:nvPr/>
        </p:nvSpPr>
        <p:spPr>
          <a:xfrm>
            <a:off x="7631391" y="1602655"/>
            <a:ext cx="3722409" cy="3970318"/>
          </a:xfrm>
          <a:prstGeom prst="rect">
            <a:avLst/>
          </a:prstGeom>
        </p:spPr>
        <p:txBody>
          <a:bodyPr wrap="square">
            <a:spAutoFit/>
          </a:bodyPr>
          <a:lstStyle/>
          <a:p>
            <a:pPr marL="285750" indent="-285750">
              <a:buFont typeface="Arial" panose="020B0604020202020204" pitchFamily="34" charset="0"/>
              <a:buChar char="•"/>
            </a:pPr>
            <a:r>
              <a:rPr lang="en-US" dirty="0"/>
              <a:t>Remove Node 4 and Node 5.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Compare the Full Tree and the Nested Tree by comparing the pruning criterion metric on an independent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practice, the independent datasets are created through cross-validation.  For example, divide the data into ten equal parts, build the tree using all nine parts, and validate the tree using the </a:t>
            </a:r>
            <a:r>
              <a:rPr lang="en-US"/>
              <a:t>remaining tenth part.</a:t>
            </a:r>
            <a:endParaRPr lang="en-US" dirty="0"/>
          </a:p>
        </p:txBody>
      </p:sp>
    </p:spTree>
    <p:extLst>
      <p:ext uri="{BB962C8B-B14F-4D97-AF65-F5344CB8AC3E}">
        <p14:creationId xmlns:p14="http://schemas.microsoft.com/office/powerpoint/2010/main" val="3655088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Pruning Criteria </a:t>
            </a:r>
          </a:p>
        </p:txBody>
      </p:sp>
      <p:sp>
        <p:nvSpPr>
          <p:cNvPr id="3" name="Content Placeholder 2"/>
          <p:cNvSpPr>
            <a:spLocks noGrp="1"/>
          </p:cNvSpPr>
          <p:nvPr>
            <p:ph idx="1"/>
          </p:nvPr>
        </p:nvSpPr>
        <p:spPr/>
        <p:txBody>
          <a:bodyPr>
            <a:normAutofit fontScale="92500" lnSpcReduction="20000"/>
          </a:bodyPr>
          <a:lstStyle/>
          <a:p>
            <a:r>
              <a:rPr lang="en-US" dirty="0"/>
              <a:t>Several well-known pruning methods will be described in this slide, however, you can always override the final selected tree based on your preferences or domain knowledge. </a:t>
            </a:r>
          </a:p>
          <a:p>
            <a:r>
              <a:rPr lang="en-US" dirty="0"/>
              <a:t>Pruning Methods:</a:t>
            </a:r>
          </a:p>
          <a:p>
            <a:pPr lvl="1"/>
            <a:r>
              <a:rPr lang="en-US" b="1" dirty="0"/>
              <a:t>Cost-complexity</a:t>
            </a:r>
            <a:r>
              <a:rPr lang="en-US" dirty="0"/>
              <a:t> – Breiman, L., Friedman, J., Olshen, R. A., and Stone, C. J. (1984). Classification and Regression Trees. Belmont, CA: Wadsworth.</a:t>
            </a:r>
          </a:p>
          <a:p>
            <a:pPr lvl="1"/>
            <a:r>
              <a:rPr lang="en-US" b="1" dirty="0"/>
              <a:t>C4.5</a:t>
            </a:r>
            <a:r>
              <a:rPr lang="en-US" dirty="0"/>
              <a:t> – Quinlan, J. R. (1993). C4.5: Programs for Machine Learning. San Francisco: Morgan Kaufmann. </a:t>
            </a:r>
            <a:r>
              <a:rPr lang="en-US" i="1" dirty="0"/>
              <a:t>Only for the categorical target</a:t>
            </a:r>
            <a:r>
              <a:rPr lang="en-US" dirty="0"/>
              <a:t>.</a:t>
            </a:r>
          </a:p>
          <a:p>
            <a:pPr lvl="1"/>
            <a:r>
              <a:rPr lang="en-US" b="1" dirty="0"/>
              <a:t>Reduced Error</a:t>
            </a:r>
            <a:r>
              <a:rPr lang="en-US" dirty="0"/>
              <a:t> – Quinlan, J. R. (1987). “Simplifying Decision Trees.” International Journal of Man-Machine Studies 27:221–234. </a:t>
            </a:r>
          </a:p>
          <a:p>
            <a:r>
              <a:rPr lang="en-US" dirty="0"/>
              <a:t>Reference: </a:t>
            </a:r>
            <a:r>
              <a:rPr lang="en-US" dirty="0">
                <a:hlinkClick r:id="rId3"/>
              </a:rPr>
              <a:t>http://support.sas.com/documentation/cdl/en/stathpug/68163/HTML/default/viewer.htm#stathpug_hpsplit_details06.htm</a:t>
            </a:r>
            <a:r>
              <a:rPr lang="en-US" dirty="0"/>
              <a:t> </a:t>
            </a:r>
          </a:p>
        </p:txBody>
      </p:sp>
      <p:sp>
        <p:nvSpPr>
          <p:cNvPr id="4" name="Footer Placeholder 3">
            <a:extLst>
              <a:ext uri="{FF2B5EF4-FFF2-40B4-BE49-F238E27FC236}">
                <a16:creationId xmlns:a16="http://schemas.microsoft.com/office/drawing/2014/main" id="{CA8C6D23-F262-4F04-95F7-DFB82A8BE714}"/>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dirty="0"/>
          </a:p>
        </p:txBody>
      </p:sp>
    </p:spTree>
    <p:extLst>
      <p:ext uri="{BB962C8B-B14F-4D97-AF65-F5344CB8AC3E}">
        <p14:creationId xmlns:p14="http://schemas.microsoft.com/office/powerpoint/2010/main" val="1667956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Which Pruning Method to use? </a:t>
            </a:r>
          </a:p>
        </p:txBody>
      </p:sp>
      <p:sp>
        <p:nvSpPr>
          <p:cNvPr id="3" name="Content Placeholder 2"/>
          <p:cNvSpPr>
            <a:spLocks noGrp="1"/>
          </p:cNvSpPr>
          <p:nvPr>
            <p:ph idx="1"/>
          </p:nvPr>
        </p:nvSpPr>
        <p:spPr/>
        <p:txBody>
          <a:bodyPr>
            <a:normAutofit/>
          </a:bodyPr>
          <a:lstStyle/>
          <a:p>
            <a:r>
              <a:rPr lang="en-US" dirty="0"/>
              <a:t>My experience suggests trying all three methods (exclude C4.5 if your target variable is an interval variable).</a:t>
            </a:r>
          </a:p>
          <a:p>
            <a:r>
              <a:rPr lang="en-US" dirty="0"/>
              <a:t>It is because the model assessment statistics (under the three methods) are usually similar.</a:t>
            </a:r>
          </a:p>
          <a:p>
            <a:r>
              <a:rPr lang="en-US" dirty="0"/>
              <a:t>Pick the tree that meets your needs!</a:t>
            </a:r>
          </a:p>
          <a:p>
            <a:pPr lvl="1"/>
            <a:r>
              <a:rPr lang="en-US" dirty="0"/>
              <a:t>Big versus small trees?</a:t>
            </a:r>
          </a:p>
          <a:p>
            <a:pPr lvl="1"/>
            <a:r>
              <a:rPr lang="en-US" dirty="0"/>
              <a:t>Lowest misclassification rate?</a:t>
            </a:r>
          </a:p>
          <a:p>
            <a:pPr lvl="1"/>
            <a:r>
              <a:rPr lang="en-US" dirty="0"/>
              <a:t>Highest entropy (or Gini index)?</a:t>
            </a:r>
          </a:p>
          <a:p>
            <a:pPr lvl="1"/>
            <a:r>
              <a:rPr lang="en-US" dirty="0"/>
              <a:t>Make the most sense based on your domain knowledge?</a:t>
            </a:r>
          </a:p>
        </p:txBody>
      </p:sp>
      <p:sp>
        <p:nvSpPr>
          <p:cNvPr id="4" name="Footer Placeholder 3">
            <a:extLst>
              <a:ext uri="{FF2B5EF4-FFF2-40B4-BE49-F238E27FC236}">
                <a16:creationId xmlns:a16="http://schemas.microsoft.com/office/drawing/2014/main" id="{81C60788-23A5-4125-855D-6782A11E6282}"/>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dirty="0"/>
          </a:p>
        </p:txBody>
      </p:sp>
    </p:spTree>
    <p:extLst>
      <p:ext uri="{BB962C8B-B14F-4D97-AF65-F5344CB8AC3E}">
        <p14:creationId xmlns:p14="http://schemas.microsoft.com/office/powerpoint/2010/main" val="1792347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Python Modules</a:t>
            </a:r>
          </a:p>
        </p:txBody>
      </p:sp>
      <p:sp>
        <p:nvSpPr>
          <p:cNvPr id="3" name="Content Placeholder 2"/>
          <p:cNvSpPr>
            <a:spLocks noGrp="1"/>
          </p:cNvSpPr>
          <p:nvPr>
            <p:ph idx="1"/>
          </p:nvPr>
        </p:nvSpPr>
        <p:spPr/>
        <p:txBody>
          <a:bodyPr>
            <a:normAutofit/>
          </a:bodyPr>
          <a:lstStyle/>
          <a:p>
            <a:pPr marL="0" indent="0">
              <a:buNone/>
            </a:pPr>
            <a:r>
              <a:rPr lang="en-US" sz="3600" b="1" dirty="0" err="1">
                <a:solidFill>
                  <a:schemeClr val="bg1"/>
                </a:solidFill>
              </a:rPr>
              <a:t>sklearn.tree</a:t>
            </a:r>
            <a:r>
              <a:rPr lang="en-US" sz="3600" b="1" dirty="0">
                <a:solidFill>
                  <a:schemeClr val="bg1"/>
                </a:solidFill>
              </a:rPr>
              <a:t>: Decision Trees</a:t>
            </a:r>
            <a:endParaRPr lang="en-US" sz="3600" dirty="0">
              <a:latin typeface="SAS Monospace" panose="020B0609020202020204" pitchFamily="49" charset="0"/>
              <a:cs typeface="Courier New" panose="02070309020205020404" pitchFamily="49" charset="0"/>
            </a:endParaRPr>
          </a:p>
          <a:p>
            <a:r>
              <a:rPr lang="en-US" sz="2000" dirty="0" err="1">
                <a:latin typeface="SAS Monospace" panose="020B0609020202020204" pitchFamily="49" charset="0"/>
                <a:cs typeface="Courier New" panose="02070309020205020404" pitchFamily="49" charset="0"/>
              </a:rPr>
              <a:t>tree.DecisionTreeClassifier</a:t>
            </a:r>
            <a:r>
              <a:rPr lang="en-US" sz="2000" dirty="0">
                <a:latin typeface="SAS Monospace" panose="020B0609020202020204" pitchFamily="49" charset="0"/>
                <a:cs typeface="Courier New" panose="02070309020205020404" pitchFamily="49" charset="0"/>
              </a:rPr>
              <a:t>()	A decision tree classifier.</a:t>
            </a:r>
          </a:p>
          <a:p>
            <a:r>
              <a:rPr lang="en-US" sz="2000" dirty="0" err="1">
                <a:latin typeface="SAS Monospace" panose="020B0609020202020204" pitchFamily="49" charset="0"/>
                <a:cs typeface="Courier New" panose="02070309020205020404" pitchFamily="49" charset="0"/>
              </a:rPr>
              <a:t>tree.DecisionTreeRegressor</a:t>
            </a:r>
            <a:r>
              <a:rPr lang="en-US" sz="2000" dirty="0">
                <a:latin typeface="SAS Monospace" panose="020B0609020202020204" pitchFamily="49" charset="0"/>
                <a:cs typeface="Courier New" panose="02070309020205020404" pitchFamily="49" charset="0"/>
              </a:rPr>
              <a:t>()		A decision tree regressor.</a:t>
            </a:r>
          </a:p>
          <a:p>
            <a:r>
              <a:rPr lang="en-US" sz="2000" dirty="0" err="1">
                <a:latin typeface="SAS Monospace" panose="020B0609020202020204" pitchFamily="49" charset="0"/>
                <a:cs typeface="Courier New" panose="02070309020205020404" pitchFamily="49" charset="0"/>
              </a:rPr>
              <a:t>tree.export_graphviz</a:t>
            </a:r>
            <a:r>
              <a:rPr lang="en-US" sz="2000" dirty="0">
                <a:latin typeface="SAS Monospace" panose="020B0609020202020204" pitchFamily="49" charset="0"/>
                <a:cs typeface="Courier New" panose="02070309020205020404" pitchFamily="49" charset="0"/>
              </a:rPr>
              <a:t>()			Export a decision tree in DOT.</a:t>
            </a:r>
          </a:p>
          <a:p>
            <a:pPr marL="0" indent="0">
              <a:buNone/>
            </a:pPr>
            <a:r>
              <a:rPr lang="en-US" sz="3600" b="1" dirty="0" err="1">
                <a:solidFill>
                  <a:schemeClr val="bg1"/>
                </a:solidFill>
              </a:rPr>
              <a:t>graphviz</a:t>
            </a:r>
            <a:r>
              <a:rPr lang="en-US" sz="3600" b="1" dirty="0">
                <a:solidFill>
                  <a:schemeClr val="bg1"/>
                </a:solidFill>
              </a:rPr>
              <a:t>: Rendering DOT</a:t>
            </a:r>
            <a:endParaRPr lang="en-US" sz="3600" dirty="0">
              <a:latin typeface="SAS Monospace" panose="020B0609020202020204" pitchFamily="49" charset="0"/>
              <a:cs typeface="Courier New" panose="02070309020205020404" pitchFamily="49" charset="0"/>
            </a:endParaRPr>
          </a:p>
          <a:p>
            <a:r>
              <a:rPr lang="en-US" sz="2000" dirty="0" err="1">
                <a:latin typeface="SAS Monospace" panose="020B0609020202020204" pitchFamily="49" charset="0"/>
                <a:cs typeface="Courier New" panose="02070309020205020404" pitchFamily="49" charset="0"/>
              </a:rPr>
              <a:t>graphviz.Source</a:t>
            </a:r>
            <a:r>
              <a:rPr lang="en-US" sz="2000" dirty="0">
                <a:latin typeface="SAS Monospace" panose="020B0609020202020204" pitchFamily="49" charset="0"/>
                <a:cs typeface="Courier New" panose="02070309020205020404" pitchFamily="49" charset="0"/>
              </a:rPr>
              <a:t>()			Convert DOT into a graph.</a:t>
            </a:r>
          </a:p>
          <a:p>
            <a:r>
              <a:rPr lang="en-US" sz="2000" dirty="0">
                <a:latin typeface="SAS Monospace" panose="020B0609020202020204" pitchFamily="49" charset="0"/>
                <a:cs typeface="Courier New" panose="02070309020205020404" pitchFamily="49" charset="0"/>
              </a:rPr>
              <a:t>render()					Render the graph into PDF.</a:t>
            </a:r>
          </a:p>
          <a:p>
            <a:pPr marL="0" indent="0">
              <a:buNone/>
            </a:pPr>
            <a:endParaRPr lang="en-US" sz="2400" dirty="0"/>
          </a:p>
        </p:txBody>
      </p:sp>
      <p:sp>
        <p:nvSpPr>
          <p:cNvPr id="4" name="Footer Placeholder 3">
            <a:extLst>
              <a:ext uri="{FF2B5EF4-FFF2-40B4-BE49-F238E27FC236}">
                <a16:creationId xmlns:a16="http://schemas.microsoft.com/office/drawing/2014/main" id="{EDF565AA-D520-47B5-91C8-A3F729464135}"/>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p:spTree>
    <p:extLst>
      <p:ext uri="{BB962C8B-B14F-4D97-AF65-F5344CB8AC3E}">
        <p14:creationId xmlns:p14="http://schemas.microsoft.com/office/powerpoint/2010/main" val="133623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Is the Loan Default Rate Vary?</a:t>
            </a:r>
          </a:p>
        </p:txBody>
      </p:sp>
      <p:graphicFrame>
        <p:nvGraphicFramePr>
          <p:cNvPr id="4" name="Content Placeholder 3">
            <a:extLst>
              <a:ext uri="{FF2B5EF4-FFF2-40B4-BE49-F238E27FC236}">
                <a16:creationId xmlns:a16="http://schemas.microsoft.com/office/drawing/2014/main" id="{2FD7467B-B3EA-48FA-A3CC-BA4989E672BC}"/>
              </a:ext>
            </a:extLst>
          </p:cNvPr>
          <p:cNvGraphicFramePr>
            <a:graphicFrameLocks noGrp="1"/>
          </p:cNvGraphicFramePr>
          <p:nvPr>
            <p:ph idx="1"/>
            <p:extLst>
              <p:ext uri="{D42A27DB-BD31-4B8C-83A1-F6EECF244321}">
                <p14:modId xmlns:p14="http://schemas.microsoft.com/office/powerpoint/2010/main" val="31385320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887B5297-EB01-48FB-9E1C-9A65717F9EE4}"/>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dirty="0"/>
          </a:p>
        </p:txBody>
      </p:sp>
    </p:spTree>
    <p:extLst>
      <p:ext uri="{BB962C8B-B14F-4D97-AF65-F5344CB8AC3E}">
        <p14:creationId xmlns:p14="http://schemas.microsoft.com/office/powerpoint/2010/main" val="251524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Caveat of </a:t>
            </a:r>
            <a:r>
              <a:rPr lang="en-US" b="1" dirty="0" err="1">
                <a:solidFill>
                  <a:schemeClr val="bg1"/>
                </a:solidFill>
              </a:rPr>
              <a:t>sklearn.tree</a:t>
            </a:r>
            <a:r>
              <a:rPr lang="en-US" b="1" dirty="0">
                <a:solidFill>
                  <a:schemeClr val="bg1"/>
                </a:solidFill>
              </a:rPr>
              <a:t>: Decision Trees</a:t>
            </a:r>
          </a:p>
        </p:txBody>
      </p:sp>
      <p:sp>
        <p:nvSpPr>
          <p:cNvPr id="3" name="Content Placeholder 2"/>
          <p:cNvSpPr>
            <a:spLocks noGrp="1"/>
          </p:cNvSpPr>
          <p:nvPr>
            <p:ph idx="1"/>
          </p:nvPr>
        </p:nvSpPr>
        <p:spPr/>
        <p:txBody>
          <a:bodyPr>
            <a:normAutofit/>
          </a:bodyPr>
          <a:lstStyle/>
          <a:p>
            <a:r>
              <a:rPr lang="en-US" dirty="0"/>
              <a:t>Assume all input fields are interval variables</a:t>
            </a:r>
          </a:p>
          <a:p>
            <a:pPr lvl="1"/>
            <a:r>
              <a:rPr lang="en-US" dirty="0"/>
              <a:t>Does not handle string input variables, thus no nominal and ordinal string</a:t>
            </a:r>
          </a:p>
          <a:p>
            <a:r>
              <a:rPr lang="en-US" dirty="0"/>
              <a:t>Require all observations are complete, i.e., no missing values</a:t>
            </a:r>
          </a:p>
          <a:p>
            <a:pPr lvl="1"/>
            <a:r>
              <a:rPr lang="en-US" dirty="0"/>
              <a:t>Does not handle missing values in input fields</a:t>
            </a:r>
          </a:p>
          <a:p>
            <a:r>
              <a:rPr lang="en-US" dirty="0"/>
              <a:t>Does not support pruning</a:t>
            </a:r>
          </a:p>
          <a:p>
            <a:r>
              <a:rPr lang="en-US" dirty="0"/>
              <a:t>Does not carry the variables’ names in the output</a:t>
            </a:r>
          </a:p>
          <a:p>
            <a:pPr lvl="1"/>
            <a:r>
              <a:rPr lang="en-US" dirty="0"/>
              <a:t>Need to re-specify the names in </a:t>
            </a:r>
            <a:r>
              <a:rPr lang="en-US" dirty="0" err="1"/>
              <a:t>tree_export_graphviz</a:t>
            </a:r>
            <a:r>
              <a:rPr lang="en-US" dirty="0"/>
              <a:t>() function</a:t>
            </a:r>
          </a:p>
          <a:p>
            <a:endParaRPr lang="en-US" dirty="0"/>
          </a:p>
        </p:txBody>
      </p:sp>
      <p:sp>
        <p:nvSpPr>
          <p:cNvPr id="4" name="Footer Placeholder 3">
            <a:extLst>
              <a:ext uri="{FF2B5EF4-FFF2-40B4-BE49-F238E27FC236}">
                <a16:creationId xmlns:a16="http://schemas.microsoft.com/office/drawing/2014/main" id="{2E97983A-F760-4CEB-88C1-0B17C74254A0}"/>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spTree>
    <p:extLst>
      <p:ext uri="{BB962C8B-B14F-4D97-AF65-F5344CB8AC3E}">
        <p14:creationId xmlns:p14="http://schemas.microsoft.com/office/powerpoint/2010/main" val="487299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Use Decision Tree to Describe Clusters</a:t>
            </a:r>
          </a:p>
        </p:txBody>
      </p:sp>
      <p:graphicFrame>
        <p:nvGraphicFramePr>
          <p:cNvPr id="8" name="Content Placeholder 7">
            <a:extLst>
              <a:ext uri="{FF2B5EF4-FFF2-40B4-BE49-F238E27FC236}">
                <a16:creationId xmlns:a16="http://schemas.microsoft.com/office/drawing/2014/main" id="{66E50A67-B998-4D99-9E0A-470B8D1DB469}"/>
              </a:ext>
            </a:extLst>
          </p:cNvPr>
          <p:cNvGraphicFramePr>
            <a:graphicFrameLocks noGrp="1"/>
          </p:cNvGraphicFramePr>
          <p:nvPr>
            <p:ph idx="1"/>
            <p:extLst>
              <p:ext uri="{D42A27DB-BD31-4B8C-83A1-F6EECF244321}">
                <p14:modId xmlns:p14="http://schemas.microsoft.com/office/powerpoint/2010/main" val="28388544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B9BD5DC5-42E9-4010-AD68-397F7BF31DCC}"/>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spTree>
    <p:extLst>
      <p:ext uri="{BB962C8B-B14F-4D97-AF65-F5344CB8AC3E}">
        <p14:creationId xmlns:p14="http://schemas.microsoft.com/office/powerpoint/2010/main" val="2773304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Capital Bike Share Data</a:t>
            </a:r>
          </a:p>
        </p:txBody>
      </p:sp>
      <p:sp>
        <p:nvSpPr>
          <p:cNvPr id="3" name="Content Placeholder 2"/>
          <p:cNvSpPr>
            <a:spLocks noGrp="1"/>
          </p:cNvSpPr>
          <p:nvPr>
            <p:ph idx="1"/>
          </p:nvPr>
        </p:nvSpPr>
        <p:spPr/>
        <p:txBody>
          <a:bodyPr>
            <a:normAutofit lnSpcReduction="10000"/>
          </a:bodyPr>
          <a:lstStyle/>
          <a:p>
            <a:r>
              <a:rPr lang="en-US" dirty="0"/>
              <a:t>Kaggle provides us a data on the bicycle rental demand in the Capital Bikeshare program in Washington, DC.  The data combines historical usage patterns with weather data.  You can learn more about this data at </a:t>
            </a:r>
            <a:r>
              <a:rPr lang="en-US" dirty="0">
                <a:hlinkClick r:id="rId3"/>
              </a:rPr>
              <a:t>https://www.kaggle.com/c/bike-sharing-demand</a:t>
            </a:r>
            <a:r>
              <a:rPr lang="en-US" dirty="0"/>
              <a:t>.</a:t>
            </a:r>
          </a:p>
          <a:p>
            <a:r>
              <a:rPr lang="en-US" dirty="0"/>
              <a:t>Data is BikeSharingDemand_Train.csv, use three interval predictors:</a:t>
            </a:r>
          </a:p>
          <a:p>
            <a:pPr marL="914400" lvl="1" indent="-457200">
              <a:buFont typeface="+mj-lt"/>
              <a:buAutoNum type="arabicPeriod"/>
            </a:pPr>
            <a:r>
              <a:rPr lang="en-US" dirty="0"/>
              <a:t>temp – hourly temperature in Celsius</a:t>
            </a:r>
          </a:p>
          <a:p>
            <a:pPr marL="914400" lvl="1" indent="-457200">
              <a:buFont typeface="+mj-lt"/>
              <a:buAutoNum type="arabicPeriod"/>
            </a:pPr>
            <a:r>
              <a:rPr lang="en-US" dirty="0"/>
              <a:t>humidity – humidity in percent</a:t>
            </a:r>
          </a:p>
          <a:p>
            <a:pPr marL="914400" lvl="1" indent="-457200">
              <a:buFont typeface="+mj-lt"/>
              <a:buAutoNum type="arabicPeriod"/>
            </a:pPr>
            <a:r>
              <a:rPr lang="en-US" dirty="0"/>
              <a:t>windspeed – windspeed in km/h</a:t>
            </a:r>
          </a:p>
          <a:p>
            <a:r>
              <a:rPr lang="en-US" dirty="0"/>
              <a:t>Use observations where all four predictors are not missing</a:t>
            </a:r>
          </a:p>
          <a:p>
            <a:pPr lvl="1"/>
            <a:r>
              <a:rPr lang="en-US" dirty="0"/>
              <a:t>10,886 observations</a:t>
            </a:r>
          </a:p>
          <a:p>
            <a:r>
              <a:rPr lang="en-US" dirty="0"/>
              <a:t>Code: Week 5 </a:t>
            </a:r>
            <a:r>
              <a:rPr lang="en-US" dirty="0" err="1"/>
              <a:t>BikeShare</a:t>
            </a:r>
            <a:r>
              <a:rPr lang="en-US" dirty="0"/>
              <a:t> ClusterTree.py</a:t>
            </a:r>
          </a:p>
          <a:p>
            <a:pPr marL="0" indent="0">
              <a:buNone/>
            </a:pPr>
            <a:endParaRPr lang="en-US" dirty="0"/>
          </a:p>
        </p:txBody>
      </p:sp>
      <p:sp>
        <p:nvSpPr>
          <p:cNvPr id="4" name="Footer Placeholder 3">
            <a:extLst>
              <a:ext uri="{FF2B5EF4-FFF2-40B4-BE49-F238E27FC236}">
                <a16:creationId xmlns:a16="http://schemas.microsoft.com/office/drawing/2014/main" id="{79FDC2DF-C5FB-4F9B-A740-9E43748C6511}"/>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spTree>
    <p:extLst>
      <p:ext uri="{BB962C8B-B14F-4D97-AF65-F5344CB8AC3E}">
        <p14:creationId xmlns:p14="http://schemas.microsoft.com/office/powerpoint/2010/main" val="216058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5 </a:t>
            </a:r>
            <a:r>
              <a:rPr lang="en-US" b="1" dirty="0" err="1">
                <a:solidFill>
                  <a:schemeClr val="bg1"/>
                </a:solidFill>
              </a:rPr>
              <a:t>BikeShare</a:t>
            </a:r>
            <a:r>
              <a:rPr lang="en-US" b="1" dirty="0">
                <a:solidFill>
                  <a:schemeClr val="bg1"/>
                </a:solidFill>
              </a:rPr>
              <a:t> ClusterTree.py</a:t>
            </a:r>
          </a:p>
        </p:txBody>
      </p:sp>
      <p:sp>
        <p:nvSpPr>
          <p:cNvPr id="3" name="Content Placeholder 2"/>
          <p:cNvSpPr>
            <a:spLocks noGrp="1"/>
          </p:cNvSpPr>
          <p:nvPr>
            <p:ph idx="1"/>
          </p:nvPr>
        </p:nvSpPr>
        <p:spPr>
          <a:xfrm>
            <a:off x="838200" y="1329179"/>
            <a:ext cx="10515600" cy="4847784"/>
          </a:xfrm>
        </p:spPr>
        <p:txBody>
          <a:bodyPr>
            <a:noAutofit/>
          </a:bodyPr>
          <a:lstStyle/>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Determine the number of clusters using the Silhouette metrics</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nClusters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(15)</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Elbow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(15)</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Silhouette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(15)</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c in range(15):</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 c + 1</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nClusters</a:t>
            </a:r>
            <a:r>
              <a:rPr lang="en-US" sz="1200" b="1" dirty="0">
                <a:latin typeface="Courier New" panose="02070309020205020404" pitchFamily="49" charset="0"/>
                <a:cs typeface="Courier New" panose="02070309020205020404" pitchFamily="49" charset="0"/>
              </a:rPr>
              <a:t>[c] = </a:t>
            </a:r>
            <a:r>
              <a:rPr lang="en-US" sz="1200" b="1" dirty="0" err="1">
                <a:latin typeface="Courier New" panose="02070309020205020404" pitchFamily="49" charset="0"/>
                <a:cs typeface="Courier New" panose="02070309020205020404" pitchFamily="49" charset="0"/>
              </a:rPr>
              <a:t>KClusters</a:t>
            </a: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cluster.KMeans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n_clusters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=60616).fit(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if (</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&gt; 1):</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Silhouette[c] = </a:t>
            </a:r>
            <a:r>
              <a:rPr lang="en-US" sz="1200" b="1" dirty="0" err="1">
                <a:latin typeface="Courier New" panose="02070309020205020404" pitchFamily="49" charset="0"/>
                <a:cs typeface="Courier New" panose="02070309020205020404" pitchFamily="49" charset="0"/>
              </a:rPr>
              <a:t>metrics.silhouette_score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WCSS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for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in range(</a:t>
            </a:r>
            <a:r>
              <a:rPr lang="en-US" sz="1200" b="1" dirty="0" err="1">
                <a:latin typeface="Courier New" panose="02070309020205020404" pitchFamily="49" charset="0"/>
                <a:cs typeface="Courier New" panose="02070309020205020404" pitchFamily="49" charset="0"/>
              </a:rPr>
              <a:t>nObs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k =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[k] += 1</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diff = </a:t>
            </a:r>
            <a:r>
              <a:rPr lang="en-US" sz="1200" b="1" dirty="0" err="1">
                <a:latin typeface="Courier New" panose="02070309020205020404" pitchFamily="49" charset="0"/>
                <a:cs typeface="Courier New" panose="02070309020205020404" pitchFamily="49" charset="0"/>
              </a:rPr>
              <a:t>trainData.iloc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kmeans.cluster_centers</a:t>
            </a:r>
            <a:r>
              <a:rPr lang="en-US" sz="1200" b="1" dirty="0">
                <a:latin typeface="Courier New" panose="02070309020205020404" pitchFamily="49" charset="0"/>
                <a:cs typeface="Courier New" panose="02070309020205020404" pitchFamily="49" charset="0"/>
              </a:rPr>
              <a:t>_[k]</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WCSS[k] += diff.dot(diff)</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Elbow[c] = 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for k in range(</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Elbow[c] += WCSS[k] /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[k]</a:t>
            </a:r>
          </a:p>
        </p:txBody>
      </p:sp>
      <p:sp>
        <p:nvSpPr>
          <p:cNvPr id="4" name="Footer Placeholder 3">
            <a:extLst>
              <a:ext uri="{FF2B5EF4-FFF2-40B4-BE49-F238E27FC236}">
                <a16:creationId xmlns:a16="http://schemas.microsoft.com/office/drawing/2014/main" id="{BB2AFB1A-E7F6-460F-A53A-F4B670B934DB}"/>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spTree>
    <p:extLst>
      <p:ext uri="{BB962C8B-B14F-4D97-AF65-F5344CB8AC3E}">
        <p14:creationId xmlns:p14="http://schemas.microsoft.com/office/powerpoint/2010/main" val="491467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Clustering</a:t>
            </a:r>
          </a:p>
        </p:txBody>
      </p:sp>
      <p:sp>
        <p:nvSpPr>
          <p:cNvPr id="3" name="Content Placeholder 2"/>
          <p:cNvSpPr>
            <a:spLocks noGrp="1"/>
          </p:cNvSpPr>
          <p:nvPr>
            <p:ph idx="1"/>
          </p:nvPr>
        </p:nvSpPr>
        <p:spPr>
          <a:xfrm>
            <a:off x="838199" y="1825625"/>
            <a:ext cx="6250757" cy="4351338"/>
          </a:xfrm>
        </p:spPr>
        <p:txBody>
          <a:bodyPr>
            <a:normAutofit/>
          </a:bodyPr>
          <a:lstStyle/>
          <a:p>
            <a:r>
              <a:rPr lang="en-US" dirty="0"/>
              <a:t>Try the number of clusters from 1 to 15</a:t>
            </a:r>
          </a:p>
          <a:p>
            <a:r>
              <a:rPr lang="en-US" dirty="0"/>
              <a:t>Use the Elbow and the Silhouette metrics to determine the number of clusters</a:t>
            </a:r>
          </a:p>
          <a:p>
            <a:r>
              <a:rPr lang="en-US" dirty="0"/>
              <a:t>Determine 2 as the number of clusters</a:t>
            </a:r>
          </a:p>
          <a:p>
            <a:r>
              <a:rPr lang="en-US" dirty="0"/>
              <a:t>Centroids are:</a:t>
            </a:r>
          </a:p>
          <a:p>
            <a:pPr marL="0" indent="0">
              <a:buNone/>
            </a:pPr>
            <a:endParaRPr lang="en-US" dirty="0"/>
          </a:p>
        </p:txBody>
      </p:sp>
      <p:sp>
        <p:nvSpPr>
          <p:cNvPr id="4" name="Footer Placeholder 3">
            <a:extLst>
              <a:ext uri="{FF2B5EF4-FFF2-40B4-BE49-F238E27FC236}">
                <a16:creationId xmlns:a16="http://schemas.microsoft.com/office/drawing/2014/main" id="{3C924A82-A026-4A27-8CAA-AE18864C5C7E}"/>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pic>
        <p:nvPicPr>
          <p:cNvPr id="6" name="Picture 5">
            <a:extLst>
              <a:ext uri="{FF2B5EF4-FFF2-40B4-BE49-F238E27FC236}">
                <a16:creationId xmlns:a16="http://schemas.microsoft.com/office/drawing/2014/main" id="{DC112E80-F92F-4FB8-9B91-13BEA37FD146}"/>
              </a:ext>
            </a:extLst>
          </p:cNvPr>
          <p:cNvPicPr>
            <a:picLocks noChangeAspect="1"/>
          </p:cNvPicPr>
          <p:nvPr/>
        </p:nvPicPr>
        <p:blipFill>
          <a:blip r:embed="rId3"/>
          <a:stretch>
            <a:fillRect/>
          </a:stretch>
        </p:blipFill>
        <p:spPr>
          <a:xfrm>
            <a:off x="7473088" y="485775"/>
            <a:ext cx="4104487" cy="2743200"/>
          </a:xfrm>
          <a:prstGeom prst="rect">
            <a:avLst/>
          </a:prstGeom>
        </p:spPr>
      </p:pic>
      <p:pic>
        <p:nvPicPr>
          <p:cNvPr id="8" name="Picture 7">
            <a:extLst>
              <a:ext uri="{FF2B5EF4-FFF2-40B4-BE49-F238E27FC236}">
                <a16:creationId xmlns:a16="http://schemas.microsoft.com/office/drawing/2014/main" id="{122327B1-802E-4549-8BCE-DB25DF6EFE3D}"/>
              </a:ext>
            </a:extLst>
          </p:cNvPr>
          <p:cNvPicPr>
            <a:picLocks noChangeAspect="1"/>
          </p:cNvPicPr>
          <p:nvPr/>
        </p:nvPicPr>
        <p:blipFill>
          <a:blip r:embed="rId4"/>
          <a:stretch>
            <a:fillRect/>
          </a:stretch>
        </p:blipFill>
        <p:spPr>
          <a:xfrm>
            <a:off x="7473088" y="3517107"/>
            <a:ext cx="4104487" cy="2743200"/>
          </a:xfrm>
          <a:prstGeom prst="rect">
            <a:avLst/>
          </a:prstGeom>
        </p:spPr>
      </p:pic>
      <p:graphicFrame>
        <p:nvGraphicFramePr>
          <p:cNvPr id="9" name="Table 8">
            <a:extLst>
              <a:ext uri="{FF2B5EF4-FFF2-40B4-BE49-F238E27FC236}">
                <a16:creationId xmlns:a16="http://schemas.microsoft.com/office/drawing/2014/main" id="{8C781539-9DA0-4E82-8DF4-497C3B5C2623}"/>
              </a:ext>
            </a:extLst>
          </p:cNvPr>
          <p:cNvGraphicFramePr>
            <a:graphicFrameLocks noGrp="1"/>
          </p:cNvGraphicFramePr>
          <p:nvPr>
            <p:extLst>
              <p:ext uri="{D42A27DB-BD31-4B8C-83A1-F6EECF244321}">
                <p14:modId xmlns:p14="http://schemas.microsoft.com/office/powerpoint/2010/main" val="1370134818"/>
              </p:ext>
            </p:extLst>
          </p:nvPr>
        </p:nvGraphicFramePr>
        <p:xfrm>
          <a:off x="952108" y="4731431"/>
          <a:ext cx="5558672" cy="1112520"/>
        </p:xfrm>
        <a:graphic>
          <a:graphicData uri="http://schemas.openxmlformats.org/drawingml/2006/table">
            <a:tbl>
              <a:tblPr firstRow="1" bandRow="1">
                <a:tableStyleId>{5C22544A-7EE6-4342-B048-85BDC9FD1C3A}</a:tableStyleId>
              </a:tblPr>
              <a:tblGrid>
                <a:gridCol w="970961">
                  <a:extLst>
                    <a:ext uri="{9D8B030D-6E8A-4147-A177-3AD203B41FA5}">
                      <a16:colId xmlns:a16="http://schemas.microsoft.com/office/drawing/2014/main" val="3786848838"/>
                    </a:ext>
                  </a:extLst>
                </a:gridCol>
                <a:gridCol w="980387">
                  <a:extLst>
                    <a:ext uri="{9D8B030D-6E8A-4147-A177-3AD203B41FA5}">
                      <a16:colId xmlns:a16="http://schemas.microsoft.com/office/drawing/2014/main" val="1842477340"/>
                    </a:ext>
                  </a:extLst>
                </a:gridCol>
                <a:gridCol w="1005471">
                  <a:extLst>
                    <a:ext uri="{9D8B030D-6E8A-4147-A177-3AD203B41FA5}">
                      <a16:colId xmlns:a16="http://schemas.microsoft.com/office/drawing/2014/main" val="864338945"/>
                    </a:ext>
                  </a:extLst>
                </a:gridCol>
                <a:gridCol w="1222466">
                  <a:extLst>
                    <a:ext uri="{9D8B030D-6E8A-4147-A177-3AD203B41FA5}">
                      <a16:colId xmlns:a16="http://schemas.microsoft.com/office/drawing/2014/main" val="1122079332"/>
                    </a:ext>
                  </a:extLst>
                </a:gridCol>
                <a:gridCol w="1379387">
                  <a:extLst>
                    <a:ext uri="{9D8B030D-6E8A-4147-A177-3AD203B41FA5}">
                      <a16:colId xmlns:a16="http://schemas.microsoft.com/office/drawing/2014/main" val="2756407612"/>
                    </a:ext>
                  </a:extLst>
                </a:gridCol>
              </a:tblGrid>
              <a:tr h="370840">
                <a:tc>
                  <a:txBody>
                    <a:bodyPr/>
                    <a:lstStyle/>
                    <a:p>
                      <a:pPr algn="ctr"/>
                      <a:r>
                        <a:rPr lang="en-US" dirty="0"/>
                        <a:t>Cluster</a:t>
                      </a:r>
                    </a:p>
                  </a:txBody>
                  <a:tcPr/>
                </a:tc>
                <a:tc>
                  <a:txBody>
                    <a:bodyPr/>
                    <a:lstStyle/>
                    <a:p>
                      <a:pPr algn="r"/>
                      <a:r>
                        <a:rPr lang="en-US" dirty="0"/>
                        <a:t>Size</a:t>
                      </a:r>
                    </a:p>
                  </a:txBody>
                  <a:tcPr/>
                </a:tc>
                <a:tc>
                  <a:txBody>
                    <a:bodyPr/>
                    <a:lstStyle/>
                    <a:p>
                      <a:pPr algn="r"/>
                      <a:r>
                        <a:rPr lang="en-US" dirty="0"/>
                        <a:t>temp</a:t>
                      </a:r>
                    </a:p>
                  </a:txBody>
                  <a:tcPr/>
                </a:tc>
                <a:tc>
                  <a:txBody>
                    <a:bodyPr/>
                    <a:lstStyle/>
                    <a:p>
                      <a:pPr algn="r"/>
                      <a:r>
                        <a:rPr lang="en-US" dirty="0"/>
                        <a:t>humidity</a:t>
                      </a:r>
                    </a:p>
                  </a:txBody>
                  <a:tcPr/>
                </a:tc>
                <a:tc>
                  <a:txBody>
                    <a:bodyPr/>
                    <a:lstStyle/>
                    <a:p>
                      <a:pPr algn="r"/>
                      <a:r>
                        <a:rPr lang="en-US" dirty="0"/>
                        <a:t>windspeed</a:t>
                      </a:r>
                    </a:p>
                  </a:txBody>
                  <a:tcPr/>
                </a:tc>
                <a:extLst>
                  <a:ext uri="{0D108BD9-81ED-4DB2-BD59-A6C34878D82A}">
                    <a16:rowId xmlns:a16="http://schemas.microsoft.com/office/drawing/2014/main" val="221847687"/>
                  </a:ext>
                </a:extLst>
              </a:tr>
              <a:tr h="370840">
                <a:tc>
                  <a:txBody>
                    <a:bodyPr/>
                    <a:lstStyle/>
                    <a:p>
                      <a:pPr algn="ctr"/>
                      <a:r>
                        <a:rPr lang="en-US" dirty="0"/>
                        <a:t>0</a:t>
                      </a:r>
                    </a:p>
                  </a:txBody>
                  <a:tcPr/>
                </a:tc>
                <a:tc>
                  <a:txBody>
                    <a:bodyPr/>
                    <a:lstStyle/>
                    <a:p>
                      <a:pPr algn="r"/>
                      <a:r>
                        <a:rPr lang="en-US" dirty="0"/>
                        <a:t>5,466</a:t>
                      </a:r>
                    </a:p>
                  </a:txBody>
                  <a:tcPr/>
                </a:tc>
                <a:tc>
                  <a:txBody>
                    <a:bodyPr/>
                    <a:lstStyle/>
                    <a:p>
                      <a:pPr algn="r"/>
                      <a:r>
                        <a:rPr lang="en-US" dirty="0"/>
                        <a:t>20.076</a:t>
                      </a:r>
                    </a:p>
                  </a:txBody>
                  <a:tcPr/>
                </a:tc>
                <a:tc>
                  <a:txBody>
                    <a:bodyPr/>
                    <a:lstStyle/>
                    <a:p>
                      <a:pPr algn="r"/>
                      <a:r>
                        <a:rPr lang="en-US" dirty="0"/>
                        <a:t>78.0</a:t>
                      </a:r>
                    </a:p>
                  </a:txBody>
                  <a:tcPr/>
                </a:tc>
                <a:tc>
                  <a:txBody>
                    <a:bodyPr/>
                    <a:lstStyle/>
                    <a:p>
                      <a:pPr algn="r"/>
                      <a:r>
                        <a:rPr lang="en-US" dirty="0"/>
                        <a:t>10.25922</a:t>
                      </a:r>
                    </a:p>
                  </a:txBody>
                  <a:tcPr/>
                </a:tc>
                <a:extLst>
                  <a:ext uri="{0D108BD9-81ED-4DB2-BD59-A6C34878D82A}">
                    <a16:rowId xmlns:a16="http://schemas.microsoft.com/office/drawing/2014/main" val="387715709"/>
                  </a:ext>
                </a:extLst>
              </a:tr>
              <a:tr h="370840">
                <a:tc>
                  <a:txBody>
                    <a:bodyPr/>
                    <a:lstStyle/>
                    <a:p>
                      <a:pPr algn="ctr"/>
                      <a:r>
                        <a:rPr lang="en-US" dirty="0"/>
                        <a:t>1</a:t>
                      </a:r>
                    </a:p>
                  </a:txBody>
                  <a:tcPr/>
                </a:tc>
                <a:tc>
                  <a:txBody>
                    <a:bodyPr/>
                    <a:lstStyle/>
                    <a:p>
                      <a:pPr algn="r"/>
                      <a:r>
                        <a:rPr lang="en-US" dirty="0"/>
                        <a:t>5,420</a:t>
                      </a:r>
                    </a:p>
                  </a:txBody>
                  <a:tcPr/>
                </a:tc>
                <a:tc>
                  <a:txBody>
                    <a:bodyPr/>
                    <a:lstStyle/>
                    <a:p>
                      <a:pPr algn="r"/>
                      <a:r>
                        <a:rPr lang="en-US" dirty="0"/>
                        <a:t>20.387</a:t>
                      </a:r>
                    </a:p>
                  </a:txBody>
                  <a:tcPr/>
                </a:tc>
                <a:tc>
                  <a:txBody>
                    <a:bodyPr/>
                    <a:lstStyle/>
                    <a:p>
                      <a:pPr algn="r"/>
                      <a:r>
                        <a:rPr lang="en-US" dirty="0"/>
                        <a:t>45.6</a:t>
                      </a:r>
                    </a:p>
                  </a:txBody>
                  <a:tcPr/>
                </a:tc>
                <a:tc>
                  <a:txBody>
                    <a:bodyPr/>
                    <a:lstStyle/>
                    <a:p>
                      <a:pPr algn="r"/>
                      <a:r>
                        <a:rPr lang="en-US" dirty="0"/>
                        <a:t>15.36113</a:t>
                      </a:r>
                    </a:p>
                  </a:txBody>
                  <a:tcPr/>
                </a:tc>
                <a:extLst>
                  <a:ext uri="{0D108BD9-81ED-4DB2-BD59-A6C34878D82A}">
                    <a16:rowId xmlns:a16="http://schemas.microsoft.com/office/drawing/2014/main" val="291735392"/>
                  </a:ext>
                </a:extLst>
              </a:tr>
            </a:tbl>
          </a:graphicData>
        </a:graphic>
      </p:graphicFrame>
    </p:spTree>
    <p:extLst>
      <p:ext uri="{BB962C8B-B14F-4D97-AF65-F5344CB8AC3E}">
        <p14:creationId xmlns:p14="http://schemas.microsoft.com/office/powerpoint/2010/main" val="1757470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Cluster Description</a:t>
            </a:r>
          </a:p>
        </p:txBody>
      </p:sp>
      <p:sp>
        <p:nvSpPr>
          <p:cNvPr id="4" name="Content Placeholder 3">
            <a:extLst>
              <a:ext uri="{FF2B5EF4-FFF2-40B4-BE49-F238E27FC236}">
                <a16:creationId xmlns:a16="http://schemas.microsoft.com/office/drawing/2014/main" id="{11267438-D99A-4AC6-9A12-185ECD0F3C3E}"/>
              </a:ext>
            </a:extLst>
          </p:cNvPr>
          <p:cNvSpPr>
            <a:spLocks noGrp="1"/>
          </p:cNvSpPr>
          <p:nvPr>
            <p:ph idx="1"/>
          </p:nvPr>
        </p:nvSpPr>
        <p:spPr/>
        <p:txBody>
          <a:bodyPr>
            <a:normAutofit/>
          </a:bodyPr>
          <a:lstStyle/>
          <a:p>
            <a:endParaRPr lang="en-US" dirty="0"/>
          </a:p>
          <a:p>
            <a:endParaRPr lang="en-US" dirty="0"/>
          </a:p>
          <a:p>
            <a:endParaRPr lang="en-US" dirty="0"/>
          </a:p>
          <a:p>
            <a:r>
              <a:rPr lang="en-US" dirty="0"/>
              <a:t>The two clusters apparently divided the data almost equally.</a:t>
            </a:r>
          </a:p>
          <a:p>
            <a:r>
              <a:rPr lang="en-US" dirty="0"/>
              <a:t>The mean temperatures of the two clusters are almost the same.</a:t>
            </a:r>
          </a:p>
          <a:p>
            <a:r>
              <a:rPr lang="en-US" dirty="0"/>
              <a:t>Cluster 0 has higher mean humidity and lower mean windspeed.</a:t>
            </a:r>
          </a:p>
          <a:p>
            <a:r>
              <a:rPr lang="en-US" dirty="0"/>
              <a:t>Cluster 1 has lower mean humidity and higher mean windspeed. </a:t>
            </a:r>
          </a:p>
          <a:p>
            <a:endParaRPr lang="en-US" dirty="0"/>
          </a:p>
        </p:txBody>
      </p:sp>
      <p:sp>
        <p:nvSpPr>
          <p:cNvPr id="3" name="Footer Placeholder 2">
            <a:extLst>
              <a:ext uri="{FF2B5EF4-FFF2-40B4-BE49-F238E27FC236}">
                <a16:creationId xmlns:a16="http://schemas.microsoft.com/office/drawing/2014/main" id="{17B464D3-2D84-4152-9B0A-C8BED2BFD33E}"/>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graphicFrame>
        <p:nvGraphicFramePr>
          <p:cNvPr id="6" name="Table 5">
            <a:extLst>
              <a:ext uri="{FF2B5EF4-FFF2-40B4-BE49-F238E27FC236}">
                <a16:creationId xmlns:a16="http://schemas.microsoft.com/office/drawing/2014/main" id="{21AEEDF2-AF31-4E7E-AA47-32EF0D601A36}"/>
              </a:ext>
            </a:extLst>
          </p:cNvPr>
          <p:cNvGraphicFramePr>
            <a:graphicFrameLocks noGrp="1"/>
          </p:cNvGraphicFramePr>
          <p:nvPr>
            <p:extLst>
              <p:ext uri="{D42A27DB-BD31-4B8C-83A1-F6EECF244321}">
                <p14:modId xmlns:p14="http://schemas.microsoft.com/office/powerpoint/2010/main" val="2534270646"/>
              </p:ext>
            </p:extLst>
          </p:nvPr>
        </p:nvGraphicFramePr>
        <p:xfrm>
          <a:off x="919058" y="1825625"/>
          <a:ext cx="5558672" cy="1112520"/>
        </p:xfrm>
        <a:graphic>
          <a:graphicData uri="http://schemas.openxmlformats.org/drawingml/2006/table">
            <a:tbl>
              <a:tblPr firstRow="1" bandRow="1">
                <a:tableStyleId>{5C22544A-7EE6-4342-B048-85BDC9FD1C3A}</a:tableStyleId>
              </a:tblPr>
              <a:tblGrid>
                <a:gridCol w="970961">
                  <a:extLst>
                    <a:ext uri="{9D8B030D-6E8A-4147-A177-3AD203B41FA5}">
                      <a16:colId xmlns:a16="http://schemas.microsoft.com/office/drawing/2014/main" val="3786848838"/>
                    </a:ext>
                  </a:extLst>
                </a:gridCol>
                <a:gridCol w="980387">
                  <a:extLst>
                    <a:ext uri="{9D8B030D-6E8A-4147-A177-3AD203B41FA5}">
                      <a16:colId xmlns:a16="http://schemas.microsoft.com/office/drawing/2014/main" val="1842477340"/>
                    </a:ext>
                  </a:extLst>
                </a:gridCol>
                <a:gridCol w="1005471">
                  <a:extLst>
                    <a:ext uri="{9D8B030D-6E8A-4147-A177-3AD203B41FA5}">
                      <a16:colId xmlns:a16="http://schemas.microsoft.com/office/drawing/2014/main" val="864338945"/>
                    </a:ext>
                  </a:extLst>
                </a:gridCol>
                <a:gridCol w="1222466">
                  <a:extLst>
                    <a:ext uri="{9D8B030D-6E8A-4147-A177-3AD203B41FA5}">
                      <a16:colId xmlns:a16="http://schemas.microsoft.com/office/drawing/2014/main" val="1122079332"/>
                    </a:ext>
                  </a:extLst>
                </a:gridCol>
                <a:gridCol w="1379387">
                  <a:extLst>
                    <a:ext uri="{9D8B030D-6E8A-4147-A177-3AD203B41FA5}">
                      <a16:colId xmlns:a16="http://schemas.microsoft.com/office/drawing/2014/main" val="2756407612"/>
                    </a:ext>
                  </a:extLst>
                </a:gridCol>
              </a:tblGrid>
              <a:tr h="370840">
                <a:tc>
                  <a:txBody>
                    <a:bodyPr/>
                    <a:lstStyle/>
                    <a:p>
                      <a:pPr algn="ctr"/>
                      <a:r>
                        <a:rPr lang="en-US" dirty="0"/>
                        <a:t>Cluster</a:t>
                      </a:r>
                    </a:p>
                  </a:txBody>
                  <a:tcPr/>
                </a:tc>
                <a:tc>
                  <a:txBody>
                    <a:bodyPr/>
                    <a:lstStyle/>
                    <a:p>
                      <a:pPr algn="r"/>
                      <a:r>
                        <a:rPr lang="en-US" dirty="0"/>
                        <a:t>Size</a:t>
                      </a:r>
                    </a:p>
                  </a:txBody>
                  <a:tcPr/>
                </a:tc>
                <a:tc>
                  <a:txBody>
                    <a:bodyPr/>
                    <a:lstStyle/>
                    <a:p>
                      <a:pPr algn="r"/>
                      <a:r>
                        <a:rPr lang="en-US" dirty="0"/>
                        <a:t>temp</a:t>
                      </a:r>
                    </a:p>
                  </a:txBody>
                  <a:tcPr/>
                </a:tc>
                <a:tc>
                  <a:txBody>
                    <a:bodyPr/>
                    <a:lstStyle/>
                    <a:p>
                      <a:pPr algn="r"/>
                      <a:r>
                        <a:rPr lang="en-US" dirty="0"/>
                        <a:t>humidity</a:t>
                      </a:r>
                    </a:p>
                  </a:txBody>
                  <a:tcPr/>
                </a:tc>
                <a:tc>
                  <a:txBody>
                    <a:bodyPr/>
                    <a:lstStyle/>
                    <a:p>
                      <a:pPr algn="r"/>
                      <a:r>
                        <a:rPr lang="en-US" dirty="0"/>
                        <a:t>windspeed</a:t>
                      </a:r>
                    </a:p>
                  </a:txBody>
                  <a:tcPr/>
                </a:tc>
                <a:extLst>
                  <a:ext uri="{0D108BD9-81ED-4DB2-BD59-A6C34878D82A}">
                    <a16:rowId xmlns:a16="http://schemas.microsoft.com/office/drawing/2014/main" val="221847687"/>
                  </a:ext>
                </a:extLst>
              </a:tr>
              <a:tr h="370840">
                <a:tc>
                  <a:txBody>
                    <a:bodyPr/>
                    <a:lstStyle/>
                    <a:p>
                      <a:pPr algn="ctr"/>
                      <a:r>
                        <a:rPr lang="en-US" dirty="0"/>
                        <a:t>0</a:t>
                      </a:r>
                    </a:p>
                  </a:txBody>
                  <a:tcPr/>
                </a:tc>
                <a:tc>
                  <a:txBody>
                    <a:bodyPr/>
                    <a:lstStyle/>
                    <a:p>
                      <a:pPr algn="r"/>
                      <a:r>
                        <a:rPr lang="en-US" dirty="0"/>
                        <a:t>5,466</a:t>
                      </a:r>
                    </a:p>
                  </a:txBody>
                  <a:tcPr/>
                </a:tc>
                <a:tc>
                  <a:txBody>
                    <a:bodyPr/>
                    <a:lstStyle/>
                    <a:p>
                      <a:pPr algn="r"/>
                      <a:r>
                        <a:rPr lang="en-US" dirty="0"/>
                        <a:t>20.076</a:t>
                      </a:r>
                    </a:p>
                  </a:txBody>
                  <a:tcPr/>
                </a:tc>
                <a:tc>
                  <a:txBody>
                    <a:bodyPr/>
                    <a:lstStyle/>
                    <a:p>
                      <a:pPr algn="r"/>
                      <a:r>
                        <a:rPr lang="en-US" dirty="0"/>
                        <a:t>78.0</a:t>
                      </a:r>
                    </a:p>
                  </a:txBody>
                  <a:tcPr/>
                </a:tc>
                <a:tc>
                  <a:txBody>
                    <a:bodyPr/>
                    <a:lstStyle/>
                    <a:p>
                      <a:pPr algn="r"/>
                      <a:r>
                        <a:rPr lang="en-US" dirty="0"/>
                        <a:t>10.25922</a:t>
                      </a:r>
                    </a:p>
                  </a:txBody>
                  <a:tcPr/>
                </a:tc>
                <a:extLst>
                  <a:ext uri="{0D108BD9-81ED-4DB2-BD59-A6C34878D82A}">
                    <a16:rowId xmlns:a16="http://schemas.microsoft.com/office/drawing/2014/main" val="387715709"/>
                  </a:ext>
                </a:extLst>
              </a:tr>
              <a:tr h="370840">
                <a:tc>
                  <a:txBody>
                    <a:bodyPr/>
                    <a:lstStyle/>
                    <a:p>
                      <a:pPr algn="ctr"/>
                      <a:r>
                        <a:rPr lang="en-US" dirty="0"/>
                        <a:t>1</a:t>
                      </a:r>
                    </a:p>
                  </a:txBody>
                  <a:tcPr/>
                </a:tc>
                <a:tc>
                  <a:txBody>
                    <a:bodyPr/>
                    <a:lstStyle/>
                    <a:p>
                      <a:pPr algn="r"/>
                      <a:r>
                        <a:rPr lang="en-US" dirty="0"/>
                        <a:t>5,420</a:t>
                      </a:r>
                    </a:p>
                  </a:txBody>
                  <a:tcPr/>
                </a:tc>
                <a:tc>
                  <a:txBody>
                    <a:bodyPr/>
                    <a:lstStyle/>
                    <a:p>
                      <a:pPr algn="r"/>
                      <a:r>
                        <a:rPr lang="en-US" dirty="0"/>
                        <a:t>20.387</a:t>
                      </a:r>
                    </a:p>
                  </a:txBody>
                  <a:tcPr/>
                </a:tc>
                <a:tc>
                  <a:txBody>
                    <a:bodyPr/>
                    <a:lstStyle/>
                    <a:p>
                      <a:pPr algn="r"/>
                      <a:r>
                        <a:rPr lang="en-US" dirty="0"/>
                        <a:t>45.6</a:t>
                      </a:r>
                    </a:p>
                  </a:txBody>
                  <a:tcPr/>
                </a:tc>
                <a:tc>
                  <a:txBody>
                    <a:bodyPr/>
                    <a:lstStyle/>
                    <a:p>
                      <a:pPr algn="r"/>
                      <a:r>
                        <a:rPr lang="en-US" dirty="0"/>
                        <a:t>15.36113</a:t>
                      </a:r>
                    </a:p>
                  </a:txBody>
                  <a:tcPr/>
                </a:tc>
                <a:extLst>
                  <a:ext uri="{0D108BD9-81ED-4DB2-BD59-A6C34878D82A}">
                    <a16:rowId xmlns:a16="http://schemas.microsoft.com/office/drawing/2014/main" val="291735392"/>
                  </a:ext>
                </a:extLst>
              </a:tr>
            </a:tbl>
          </a:graphicData>
        </a:graphic>
      </p:graphicFrame>
    </p:spTree>
    <p:extLst>
      <p:ext uri="{BB962C8B-B14F-4D97-AF65-F5344CB8AC3E}">
        <p14:creationId xmlns:p14="http://schemas.microsoft.com/office/powerpoint/2010/main" val="1844819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5 </a:t>
            </a:r>
            <a:r>
              <a:rPr lang="en-US" b="1" dirty="0" err="1">
                <a:solidFill>
                  <a:schemeClr val="bg1"/>
                </a:solidFill>
              </a:rPr>
              <a:t>BikeShare</a:t>
            </a:r>
            <a:r>
              <a:rPr lang="en-US" b="1" dirty="0">
                <a:solidFill>
                  <a:schemeClr val="bg1"/>
                </a:solidFill>
              </a:rPr>
              <a:t> ClusterTree.py</a:t>
            </a:r>
          </a:p>
        </p:txBody>
      </p:sp>
      <p:sp>
        <p:nvSpPr>
          <p:cNvPr id="3" name="Content Placeholder 2"/>
          <p:cNvSpPr>
            <a:spLocks noGrp="1"/>
          </p:cNvSpPr>
          <p:nvPr>
            <p:ph idx="1"/>
          </p:nvPr>
        </p:nvSpPr>
        <p:spPr>
          <a:xfrm>
            <a:off x="838200" y="1690687"/>
            <a:ext cx="10515600" cy="4486275"/>
          </a:xfrm>
        </p:spPr>
        <p:txBody>
          <a:bodyPr>
            <a:noAutofit/>
          </a:bodyPr>
          <a:lstStyle/>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Load the TREE library from SKLEARN</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from </a:t>
            </a:r>
            <a:r>
              <a:rPr lang="en-US" sz="1200" b="1" dirty="0" err="1">
                <a:latin typeface="Courier New" panose="02070309020205020404" pitchFamily="49" charset="0"/>
                <a:cs typeface="Courier New" panose="02070309020205020404" pitchFamily="49" charset="0"/>
              </a:rPr>
              <a:t>sklearn</a:t>
            </a:r>
            <a:r>
              <a:rPr lang="en-US" sz="1200" b="1" dirty="0">
                <a:latin typeface="Courier New" panose="02070309020205020404" pitchFamily="49" charset="0"/>
                <a:cs typeface="Courier New" panose="02070309020205020404" pitchFamily="49" charset="0"/>
              </a:rPr>
              <a:t> import tree</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classTree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tree.DecisionTreeClassifier</a:t>
            </a:r>
            <a:r>
              <a:rPr lang="en-US" sz="1200" b="1" dirty="0">
                <a:latin typeface="Courier New" panose="02070309020205020404" pitchFamily="49" charset="0"/>
                <a:cs typeface="Courier New" panose="02070309020205020404" pitchFamily="49" charset="0"/>
              </a:rPr>
              <a:t>(criterion='entropy', </a:t>
            </a:r>
            <a:r>
              <a:rPr lang="en-US" sz="1200" b="1" dirty="0" err="1">
                <a:latin typeface="Courier New" panose="02070309020205020404" pitchFamily="49" charset="0"/>
                <a:cs typeface="Courier New" panose="02070309020205020404" pitchFamily="49" charset="0"/>
              </a:rPr>
              <a:t>max_depth</a:t>
            </a:r>
            <a:r>
              <a:rPr lang="en-US" sz="1200" b="1" dirty="0">
                <a:latin typeface="Courier New" panose="02070309020205020404" pitchFamily="49" charset="0"/>
                <a:cs typeface="Courier New" panose="02070309020205020404" pitchFamily="49" charset="0"/>
              </a:rPr>
              <a:t>=4,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=60616)</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bikeshare_DT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classTree.fit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print('Accuracy of Decision Tree classifier on training set: {:.6f}' .format(</a:t>
            </a:r>
            <a:r>
              <a:rPr lang="en-US" sz="1200" b="1" dirty="0" err="1">
                <a:latin typeface="Courier New" panose="02070309020205020404" pitchFamily="49" charset="0"/>
                <a:cs typeface="Courier New" panose="02070309020205020404" pitchFamily="49" charset="0"/>
              </a:rPr>
              <a:t>classTree.score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import </a:t>
            </a:r>
            <a:r>
              <a:rPr lang="en-US" sz="1200" b="1" dirty="0" err="1">
                <a:latin typeface="Courier New" panose="02070309020205020404" pitchFamily="49" charset="0"/>
                <a:cs typeface="Courier New" panose="02070309020205020404" pitchFamily="49" charset="0"/>
              </a:rPr>
              <a:t>graphviz</a:t>
            </a: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dot_data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tree.export_graphviz</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bikeshare_DT</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out_file</a:t>
            </a:r>
            <a:r>
              <a:rPr lang="en-US" sz="1200" b="1" dirty="0">
                <a:latin typeface="Courier New" panose="02070309020205020404" pitchFamily="49" charset="0"/>
                <a:cs typeface="Courier New" panose="02070309020205020404" pitchFamily="49" charset="0"/>
              </a:rPr>
              <a:t>=None,</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impurity = True, filled = True,</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feature_names</a:t>
            </a:r>
            <a:r>
              <a:rPr lang="en-US" sz="1200" b="1" dirty="0">
                <a:latin typeface="Courier New" panose="02070309020205020404" pitchFamily="49" charset="0"/>
                <a:cs typeface="Courier New" panose="02070309020205020404" pitchFamily="49" charset="0"/>
              </a:rPr>
              <a:t> = ['temp', 'humidity', 'windspeed'],</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class_names</a:t>
            </a:r>
            <a:r>
              <a:rPr lang="en-US" sz="1200" b="1" dirty="0">
                <a:latin typeface="Courier New" panose="02070309020205020404" pitchFamily="49" charset="0"/>
                <a:cs typeface="Courier New" panose="02070309020205020404" pitchFamily="49" charset="0"/>
              </a:rPr>
              <a:t> = ['Cluster 0', 'Cluster 1'])</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graph = </a:t>
            </a:r>
            <a:r>
              <a:rPr lang="en-US" sz="1200" b="1" dirty="0" err="1">
                <a:latin typeface="Courier New" panose="02070309020205020404" pitchFamily="49" charset="0"/>
                <a:cs typeface="Courier New" panose="02070309020205020404" pitchFamily="49" charset="0"/>
              </a:rPr>
              <a:t>graphviz.Source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dot_data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graph</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graph.render</a:t>
            </a:r>
            <a:r>
              <a:rPr lang="en-US" sz="1200" b="1" dirty="0">
                <a:latin typeface="Courier New" panose="02070309020205020404" pitchFamily="49" charset="0"/>
                <a:cs typeface="Courier New" panose="02070309020205020404" pitchFamily="49" charset="0"/>
              </a:rPr>
              <a:t>('C:\\Users\\</a:t>
            </a:r>
            <a:r>
              <a:rPr lang="en-US" sz="1200" b="1" dirty="0" err="1">
                <a:latin typeface="Courier New" panose="02070309020205020404" pitchFamily="49" charset="0"/>
                <a:cs typeface="Courier New" panose="02070309020205020404" pitchFamily="49" charset="0"/>
              </a:rPr>
              <a:t>minlam</a:t>
            </a:r>
            <a:r>
              <a:rPr lang="en-US" sz="1200" b="1" dirty="0">
                <a:latin typeface="Courier New" panose="02070309020205020404" pitchFamily="49" charset="0"/>
                <a:cs typeface="Courier New" panose="02070309020205020404" pitchFamily="49" charset="0"/>
              </a:rPr>
              <a:t>\\Documents\\IIT\\Machine Learning\\Job\\</a:t>
            </a:r>
            <a:r>
              <a:rPr lang="en-US" sz="1200" b="1" dirty="0" err="1">
                <a:latin typeface="Courier New" panose="02070309020205020404" pitchFamily="49" charset="0"/>
                <a:cs typeface="Courier New" panose="02070309020205020404" pitchFamily="49" charset="0"/>
              </a:rPr>
              <a:t>hmeq_output</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endParaRPr lang="en-US" sz="1000" b="1"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1DE76A19-2A44-43FB-9825-0B954598D472}"/>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spTree>
    <p:extLst>
      <p:ext uri="{BB962C8B-B14F-4D97-AF65-F5344CB8AC3E}">
        <p14:creationId xmlns:p14="http://schemas.microsoft.com/office/powerpoint/2010/main" val="24859513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Decision Tree</a:t>
            </a:r>
          </a:p>
        </p:txBody>
      </p:sp>
      <p:sp>
        <p:nvSpPr>
          <p:cNvPr id="3" name="Content Placeholder 2"/>
          <p:cNvSpPr>
            <a:spLocks noGrp="1"/>
          </p:cNvSpPr>
          <p:nvPr>
            <p:ph idx="1"/>
          </p:nvPr>
        </p:nvSpPr>
        <p:spPr>
          <a:xfrm>
            <a:off x="838200" y="1825625"/>
            <a:ext cx="4271128" cy="4351338"/>
          </a:xfrm>
        </p:spPr>
        <p:txBody>
          <a:bodyPr>
            <a:normAutofit/>
          </a:bodyPr>
          <a:lstStyle/>
          <a:p>
            <a:r>
              <a:rPr lang="en-US" dirty="0"/>
              <a:t>Cluster ID is the target</a:t>
            </a:r>
          </a:p>
          <a:p>
            <a:r>
              <a:rPr lang="en-US" dirty="0"/>
              <a:t>temp, humidity, and windspeed are predictors</a:t>
            </a:r>
          </a:p>
          <a:p>
            <a:r>
              <a:rPr lang="en-US" dirty="0"/>
              <a:t>Maximum depth is 4</a:t>
            </a:r>
          </a:p>
          <a:p>
            <a:r>
              <a:rPr lang="en-US" dirty="0"/>
              <a:t>Splitting criterion is Entropy</a:t>
            </a:r>
          </a:p>
          <a:p>
            <a:r>
              <a:rPr lang="en-US" dirty="0"/>
              <a:t>Accuracy is 0.9963</a:t>
            </a:r>
          </a:p>
          <a:p>
            <a:pPr lvl="1"/>
            <a:r>
              <a:rPr lang="en-US" dirty="0"/>
              <a:t>99.63% of observations are correctly classified</a:t>
            </a: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320FE1B9-3146-4C2F-A249-FC8ADE5C49AB}"/>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pic>
        <p:nvPicPr>
          <p:cNvPr id="5" name="Picture 4">
            <a:extLst>
              <a:ext uri="{FF2B5EF4-FFF2-40B4-BE49-F238E27FC236}">
                <a16:creationId xmlns:a16="http://schemas.microsoft.com/office/drawing/2014/main" id="{8E0C4CB4-F676-4794-AA79-637CE8BE03E1}"/>
              </a:ext>
            </a:extLst>
          </p:cNvPr>
          <p:cNvPicPr>
            <a:picLocks noChangeAspect="1"/>
          </p:cNvPicPr>
          <p:nvPr/>
        </p:nvPicPr>
        <p:blipFill>
          <a:blip r:embed="rId3"/>
          <a:stretch>
            <a:fillRect/>
          </a:stretch>
        </p:blipFill>
        <p:spPr>
          <a:xfrm>
            <a:off x="5289069" y="1825625"/>
            <a:ext cx="6664187" cy="4302966"/>
          </a:xfrm>
          <a:prstGeom prst="rect">
            <a:avLst/>
          </a:prstGeom>
        </p:spPr>
      </p:pic>
    </p:spTree>
    <p:extLst>
      <p:ext uri="{BB962C8B-B14F-4D97-AF65-F5344CB8AC3E}">
        <p14:creationId xmlns:p14="http://schemas.microsoft.com/office/powerpoint/2010/main" val="1380329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Node Description</a:t>
            </a:r>
          </a:p>
        </p:txBody>
      </p:sp>
      <p:graphicFrame>
        <p:nvGraphicFramePr>
          <p:cNvPr id="6" name="Content Placeholder 5">
            <a:extLst>
              <a:ext uri="{FF2B5EF4-FFF2-40B4-BE49-F238E27FC236}">
                <a16:creationId xmlns:a16="http://schemas.microsoft.com/office/drawing/2014/main" id="{AB6360B8-91CC-480D-89DD-0C7CB39ADAE4}"/>
              </a:ext>
            </a:extLst>
          </p:cNvPr>
          <p:cNvGraphicFramePr>
            <a:graphicFrameLocks noGrp="1"/>
          </p:cNvGraphicFramePr>
          <p:nvPr>
            <p:ph idx="1"/>
            <p:extLst>
              <p:ext uri="{D42A27DB-BD31-4B8C-83A1-F6EECF244321}">
                <p14:modId xmlns:p14="http://schemas.microsoft.com/office/powerpoint/2010/main" val="224640738"/>
              </p:ext>
            </p:extLst>
          </p:nvPr>
        </p:nvGraphicFramePr>
        <p:xfrm>
          <a:off x="685211" y="1690687"/>
          <a:ext cx="11051161" cy="3899412"/>
        </p:xfrm>
        <a:graphic>
          <a:graphicData uri="http://schemas.openxmlformats.org/drawingml/2006/table">
            <a:tbl>
              <a:tblPr/>
              <a:tblGrid>
                <a:gridCol w="5687417">
                  <a:extLst>
                    <a:ext uri="{9D8B030D-6E8A-4147-A177-3AD203B41FA5}">
                      <a16:colId xmlns:a16="http://schemas.microsoft.com/office/drawing/2014/main" val="2849057274"/>
                    </a:ext>
                  </a:extLst>
                </a:gridCol>
                <a:gridCol w="1340936">
                  <a:extLst>
                    <a:ext uri="{9D8B030D-6E8A-4147-A177-3AD203B41FA5}">
                      <a16:colId xmlns:a16="http://schemas.microsoft.com/office/drawing/2014/main" val="2429440637"/>
                    </a:ext>
                  </a:extLst>
                </a:gridCol>
                <a:gridCol w="1340936">
                  <a:extLst>
                    <a:ext uri="{9D8B030D-6E8A-4147-A177-3AD203B41FA5}">
                      <a16:colId xmlns:a16="http://schemas.microsoft.com/office/drawing/2014/main" val="3827660570"/>
                    </a:ext>
                  </a:extLst>
                </a:gridCol>
                <a:gridCol w="1340936">
                  <a:extLst>
                    <a:ext uri="{9D8B030D-6E8A-4147-A177-3AD203B41FA5}">
                      <a16:colId xmlns:a16="http://schemas.microsoft.com/office/drawing/2014/main" val="632109070"/>
                    </a:ext>
                  </a:extLst>
                </a:gridCol>
                <a:gridCol w="1340936">
                  <a:extLst>
                    <a:ext uri="{9D8B030D-6E8A-4147-A177-3AD203B41FA5}">
                      <a16:colId xmlns:a16="http://schemas.microsoft.com/office/drawing/2014/main" val="2489905631"/>
                    </a:ext>
                  </a:extLst>
                </a:gridCol>
              </a:tblGrid>
              <a:tr h="354492">
                <a:tc>
                  <a:txBody>
                    <a:bodyPr/>
                    <a:lstStyle/>
                    <a:p>
                      <a:pPr algn="l" fontAlgn="b"/>
                      <a:r>
                        <a:rPr lang="en-US" sz="1400" b="1" i="0" u="none" strike="noStrike" dirty="0">
                          <a:solidFill>
                            <a:srgbClr val="000000"/>
                          </a:solidFill>
                          <a:effectLst/>
                          <a:latin typeface="Calibri" panose="020F0502020204030204" pitchFamily="34" charset="0"/>
                        </a:rPr>
                        <a:t>Rule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Entropy</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Classification</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703244"/>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&lt;= 61.5 &amp; humidity &lt;= 59.5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5040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51371161"/>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&lt;= 8 &amp; humidity &lt;= 60.5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0.91</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14</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extLst>
                  <a:ext uri="{0D108BD9-81ED-4DB2-BD59-A6C34878D82A}">
                    <a16:rowId xmlns:a16="http://schemas.microsoft.com/office/drawing/2014/main" val="3170892323"/>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&lt;= 8 &amp; humidity &gt; 60.5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69</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4048713115"/>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&gt; 8</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255</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extLst>
                  <a:ext uri="{0D108BD9-81ED-4DB2-BD59-A6C34878D82A}">
                    <a16:rowId xmlns:a16="http://schemas.microsoft.com/office/drawing/2014/main" val="997754779"/>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&lt;= 14</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190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810711837"/>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&gt; 14 &amp; humidity &lt;= 62.5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70</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extLst>
                  <a:ext uri="{0D108BD9-81ED-4DB2-BD59-A6C34878D82A}">
                    <a16:rowId xmlns:a16="http://schemas.microsoft.com/office/drawing/2014/main" val="3082011374"/>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&gt; 14 &amp; humidity &gt; 62.5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0.995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21</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1917175242"/>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&lt;= 27.001</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5095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3367420765"/>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&gt; 27.001 &amp; humidity &lt;= 66.5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0.94</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241780504"/>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&gt; 27.001 &amp; humidity &gt; 66.5</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100</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b"/>
                      <a:r>
                        <a:rPr lang="en-US" sz="1400" b="0" i="0" u="none" strike="noStrike" dirty="0">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2985342942"/>
                  </a:ext>
                </a:extLst>
              </a:tr>
            </a:tbl>
          </a:graphicData>
        </a:graphic>
      </p:graphicFrame>
      <p:sp>
        <p:nvSpPr>
          <p:cNvPr id="3" name="Footer Placeholder 2">
            <a:extLst>
              <a:ext uri="{FF2B5EF4-FFF2-40B4-BE49-F238E27FC236}">
                <a16:creationId xmlns:a16="http://schemas.microsoft.com/office/drawing/2014/main" id="{A5BE0EFD-A29C-436B-8DC9-28858C65985B}"/>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68</a:t>
            </a:fld>
            <a:endParaRPr lang="en-US" dirty="0"/>
          </a:p>
        </p:txBody>
      </p:sp>
    </p:spTree>
    <p:extLst>
      <p:ext uri="{BB962C8B-B14F-4D97-AF65-F5344CB8AC3E}">
        <p14:creationId xmlns:p14="http://schemas.microsoft.com/office/powerpoint/2010/main" val="2679123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Node Description</a:t>
            </a:r>
          </a:p>
        </p:txBody>
      </p:sp>
      <p:graphicFrame>
        <p:nvGraphicFramePr>
          <p:cNvPr id="8" name="Content Placeholder 7">
            <a:extLst>
              <a:ext uri="{FF2B5EF4-FFF2-40B4-BE49-F238E27FC236}">
                <a16:creationId xmlns:a16="http://schemas.microsoft.com/office/drawing/2014/main" id="{61AFA3D6-17C3-45B1-8BFC-1E59802B2FAA}"/>
              </a:ext>
            </a:extLst>
          </p:cNvPr>
          <p:cNvGraphicFramePr>
            <a:graphicFrameLocks noGrp="1"/>
          </p:cNvGraphicFramePr>
          <p:nvPr>
            <p:ph idx="1"/>
            <p:extLst>
              <p:ext uri="{D42A27DB-BD31-4B8C-83A1-F6EECF244321}">
                <p14:modId xmlns:p14="http://schemas.microsoft.com/office/powerpoint/2010/main" val="1457903377"/>
              </p:ext>
            </p:extLst>
          </p:nvPr>
        </p:nvGraphicFramePr>
        <p:xfrm>
          <a:off x="838199" y="1548949"/>
          <a:ext cx="10615367" cy="3880888"/>
        </p:xfrm>
        <a:graphic>
          <a:graphicData uri="http://schemas.openxmlformats.org/drawingml/2006/table">
            <a:tbl>
              <a:tblPr/>
              <a:tblGrid>
                <a:gridCol w="5741710">
                  <a:extLst>
                    <a:ext uri="{9D8B030D-6E8A-4147-A177-3AD203B41FA5}">
                      <a16:colId xmlns:a16="http://schemas.microsoft.com/office/drawing/2014/main" val="925653656"/>
                    </a:ext>
                  </a:extLst>
                </a:gridCol>
                <a:gridCol w="1009486">
                  <a:extLst>
                    <a:ext uri="{9D8B030D-6E8A-4147-A177-3AD203B41FA5}">
                      <a16:colId xmlns:a16="http://schemas.microsoft.com/office/drawing/2014/main" val="4069035193"/>
                    </a:ext>
                  </a:extLst>
                </a:gridCol>
                <a:gridCol w="1288057">
                  <a:extLst>
                    <a:ext uri="{9D8B030D-6E8A-4147-A177-3AD203B41FA5}">
                      <a16:colId xmlns:a16="http://schemas.microsoft.com/office/drawing/2014/main" val="3331308909"/>
                    </a:ext>
                  </a:extLst>
                </a:gridCol>
                <a:gridCol w="1288057">
                  <a:extLst>
                    <a:ext uri="{9D8B030D-6E8A-4147-A177-3AD203B41FA5}">
                      <a16:colId xmlns:a16="http://schemas.microsoft.com/office/drawing/2014/main" val="3416504759"/>
                    </a:ext>
                  </a:extLst>
                </a:gridCol>
                <a:gridCol w="1288057">
                  <a:extLst>
                    <a:ext uri="{9D8B030D-6E8A-4147-A177-3AD203B41FA5}">
                      <a16:colId xmlns:a16="http://schemas.microsoft.com/office/drawing/2014/main" val="2103631389"/>
                    </a:ext>
                  </a:extLst>
                </a:gridCol>
              </a:tblGrid>
              <a:tr h="352808">
                <a:tc>
                  <a:txBody>
                    <a:bodyPr/>
                    <a:lstStyle/>
                    <a:p>
                      <a:pPr algn="l" fontAlgn="b"/>
                      <a:r>
                        <a:rPr lang="en-US" sz="1400" b="1" i="0" u="none" strike="noStrike" dirty="0">
                          <a:solidFill>
                            <a:srgbClr val="000000"/>
                          </a:solidFill>
                          <a:effectLst/>
                          <a:latin typeface="Calibri" panose="020F0502020204030204" pitchFamily="34" charset="0"/>
                        </a:rPr>
                        <a:t>Rule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Entropy</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Classification</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4168"/>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&lt;= 27.001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5095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1105254074"/>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&lt;= 14</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190</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1803233909"/>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&gt; 27.001 &amp; humidity &gt; 66.5</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100</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3790836438"/>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&lt;= 8 &amp; humidity &gt; 60.5</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dirty="0">
                          <a:solidFill>
                            <a:srgbClr val="000000"/>
                          </a:solidFill>
                          <a:effectLst/>
                          <a:latin typeface="Calibri" panose="020F0502020204030204" pitchFamily="34" charset="0"/>
                        </a:rPr>
                        <a:t>69</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ctr" fontAlgn="b"/>
                      <a:r>
                        <a:rPr lang="en-US" sz="1400" b="0" i="0" u="none" strike="noStrike" dirty="0">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636010330"/>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&lt;= 61.5 &amp; humidity &lt;= 59.5</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a:solidFill>
                            <a:srgbClr val="000000"/>
                          </a:solidFill>
                          <a:effectLst/>
                          <a:latin typeface="Calibri" panose="020F0502020204030204" pitchFamily="34" charset="0"/>
                        </a:rPr>
                        <a:t>5040</a:t>
                      </a:r>
                    </a:p>
                  </a:txBody>
                  <a:tcPr marL="9525" marR="9525" marT="9525" marB="0" anchor="ctr">
                    <a:lnL>
                      <a:noFill/>
                    </a:lnL>
                    <a:lnR>
                      <a:noFill/>
                    </a:lnR>
                    <a:lnT>
                      <a:noFill/>
                    </a:lnT>
                    <a:lnB>
                      <a:noFill/>
                    </a:lnB>
                    <a:solidFill>
                      <a:srgbClr val="00B050"/>
                    </a:solidFill>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solidFill>
                      <a:srgbClr val="00B050"/>
                    </a:solidFill>
                  </a:tcPr>
                </a:tc>
                <a:extLst>
                  <a:ext uri="{0D108BD9-81ED-4DB2-BD59-A6C34878D82A}">
                    <a16:rowId xmlns:a16="http://schemas.microsoft.com/office/drawing/2014/main" val="3494579184"/>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&gt; 8</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a:solidFill>
                            <a:srgbClr val="000000"/>
                          </a:solidFill>
                          <a:effectLst/>
                          <a:latin typeface="Calibri" panose="020F0502020204030204" pitchFamily="34" charset="0"/>
                        </a:rPr>
                        <a:t>255</a:t>
                      </a:r>
                    </a:p>
                  </a:txBody>
                  <a:tcPr marL="9525" marR="9525" marT="9525" marB="0" anchor="ctr">
                    <a:lnL>
                      <a:noFill/>
                    </a:lnL>
                    <a:lnR>
                      <a:noFill/>
                    </a:lnR>
                    <a:lnT>
                      <a:noFill/>
                    </a:lnT>
                    <a:lnB>
                      <a:noFill/>
                    </a:lnB>
                    <a:solidFill>
                      <a:srgbClr val="00B050"/>
                    </a:solidFill>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solidFill>
                      <a:srgbClr val="00B050"/>
                    </a:solidFill>
                  </a:tcPr>
                </a:tc>
                <a:extLst>
                  <a:ext uri="{0D108BD9-81ED-4DB2-BD59-A6C34878D82A}">
                    <a16:rowId xmlns:a16="http://schemas.microsoft.com/office/drawing/2014/main" val="2061083680"/>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&gt; 14 &amp; humidity &lt;= 62.5</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70</a:t>
                      </a:r>
                    </a:p>
                  </a:txBody>
                  <a:tcPr marL="9525" marR="9525" marT="9525" marB="0" anchor="ctr">
                    <a:lnL>
                      <a:noFill/>
                    </a:lnL>
                    <a:lnR>
                      <a:noFill/>
                    </a:lnR>
                    <a:lnT>
                      <a:noFill/>
                    </a:lnT>
                    <a:lnB>
                      <a:noFill/>
                    </a:lnB>
                    <a:solidFill>
                      <a:srgbClr val="00B050"/>
                    </a:solidFill>
                  </a:tcPr>
                </a:tc>
                <a:tc>
                  <a:txBody>
                    <a:bodyPr/>
                    <a:lstStyle/>
                    <a:p>
                      <a:pPr algn="ctr" fontAlgn="b"/>
                      <a:r>
                        <a:rPr lang="en-US" sz="1400" b="0" i="0" u="none" strike="noStrike" dirty="0">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solidFill>
                      <a:srgbClr val="00B050"/>
                    </a:solidFill>
                  </a:tcPr>
                </a:tc>
                <a:extLst>
                  <a:ext uri="{0D108BD9-81ED-4DB2-BD59-A6C34878D82A}">
                    <a16:rowId xmlns:a16="http://schemas.microsoft.com/office/drawing/2014/main" val="276208572"/>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&lt;= 8 &amp; humidity &lt;= 60.5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0.91</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14</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extLst>
                  <a:ext uri="{0D108BD9-81ED-4DB2-BD59-A6C34878D82A}">
                    <a16:rowId xmlns:a16="http://schemas.microsoft.com/office/drawing/2014/main" val="449003079"/>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&gt; 27.001 &amp; humidity &lt;= 66.5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0.94</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b"/>
                      <a:r>
                        <a:rPr lang="en-US" sz="1400" b="0" i="0" u="none" strike="noStrike" dirty="0">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3010038411"/>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&gt; 14 &amp; humidity &gt; 62.5</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0.995</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25</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21</a:t>
                      </a:r>
                    </a:p>
                  </a:txBody>
                  <a:tcPr marL="9525" marR="9525" marT="9525" marB="0" anchor="ctr">
                    <a:lnL>
                      <a:noFill/>
                    </a:lnL>
                    <a:lnR>
                      <a:noFill/>
                    </a:lnR>
                    <a:lnT>
                      <a:noFill/>
                    </a:lnT>
                    <a:lnB>
                      <a:noFill/>
                    </a:lnB>
                  </a:tcPr>
                </a:tc>
                <a:tc>
                  <a:txBody>
                    <a:bodyPr/>
                    <a:lstStyle/>
                    <a:p>
                      <a:pPr algn="ctr" fontAlgn="b"/>
                      <a:r>
                        <a:rPr lang="en-US" sz="1400" b="0" i="0" u="none" strike="noStrike" dirty="0">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2494823902"/>
                  </a:ext>
                </a:extLst>
              </a:tr>
            </a:tbl>
          </a:graphicData>
        </a:graphic>
      </p:graphicFrame>
      <p:sp>
        <p:nvSpPr>
          <p:cNvPr id="3" name="Footer Placeholder 2">
            <a:extLst>
              <a:ext uri="{FF2B5EF4-FFF2-40B4-BE49-F238E27FC236}">
                <a16:creationId xmlns:a16="http://schemas.microsoft.com/office/drawing/2014/main" id="{4A760BE1-1D6A-4F1F-9713-1DFE33FD1CBC}"/>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69</a:t>
            </a:fld>
            <a:endParaRPr lang="en-US" dirty="0"/>
          </a:p>
        </p:txBody>
      </p:sp>
    </p:spTree>
    <p:extLst>
      <p:ext uri="{BB962C8B-B14F-4D97-AF65-F5344CB8AC3E}">
        <p14:creationId xmlns:p14="http://schemas.microsoft.com/office/powerpoint/2010/main" val="20978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BAD versus DEBTINC</a:t>
            </a:r>
          </a:p>
        </p:txBody>
      </p:sp>
      <p:sp>
        <p:nvSpPr>
          <p:cNvPr id="10" name="Content Placeholder 2">
            <a:extLst>
              <a:ext uri="{FF2B5EF4-FFF2-40B4-BE49-F238E27FC236}">
                <a16:creationId xmlns:a16="http://schemas.microsoft.com/office/drawing/2014/main" id="{B90EDC11-24AB-4FE2-BF19-3184CE21C972}"/>
              </a:ext>
            </a:extLst>
          </p:cNvPr>
          <p:cNvSpPr>
            <a:spLocks noGrp="1"/>
          </p:cNvSpPr>
          <p:nvPr>
            <p:ph idx="1"/>
          </p:nvPr>
        </p:nvSpPr>
        <p:spPr>
          <a:xfrm>
            <a:off x="6191136" y="1825625"/>
            <a:ext cx="5162663" cy="4351338"/>
          </a:xfrm>
        </p:spPr>
        <p:txBody>
          <a:bodyPr>
            <a:normAutofit/>
          </a:bodyPr>
          <a:lstStyle/>
          <a:p>
            <a:r>
              <a:rPr lang="en-US" dirty="0"/>
              <a:t>When DEBTINC is missing, the default rate is about 60%.</a:t>
            </a:r>
          </a:p>
          <a:p>
            <a:r>
              <a:rPr lang="en-US" dirty="0"/>
              <a:t>When DEBTINC &gt; 50, the default rates are 100%.</a:t>
            </a:r>
          </a:p>
          <a:p>
            <a:r>
              <a:rPr lang="en-US" dirty="0"/>
              <a:t>If we divide the data using DEBTINC &gt; 50 or DEBTINC is missing, then we may get two segments which have very different default rates.</a:t>
            </a:r>
          </a:p>
        </p:txBody>
      </p:sp>
      <p:sp>
        <p:nvSpPr>
          <p:cNvPr id="4" name="Footer Placeholder 3">
            <a:extLst>
              <a:ext uri="{FF2B5EF4-FFF2-40B4-BE49-F238E27FC236}">
                <a16:creationId xmlns:a16="http://schemas.microsoft.com/office/drawing/2014/main" id="{9DFD1926-0C5F-457C-B31D-56097C5CA606}"/>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dirty="0"/>
          </a:p>
        </p:txBody>
      </p:sp>
      <p:pic>
        <p:nvPicPr>
          <p:cNvPr id="3" name="Picture 2">
            <a:extLst>
              <a:ext uri="{FF2B5EF4-FFF2-40B4-BE49-F238E27FC236}">
                <a16:creationId xmlns:a16="http://schemas.microsoft.com/office/drawing/2014/main" id="{BEA71F42-25AF-4243-8C3E-8A983E34FEF4}"/>
              </a:ext>
            </a:extLst>
          </p:cNvPr>
          <p:cNvPicPr>
            <a:picLocks noChangeAspect="1"/>
          </p:cNvPicPr>
          <p:nvPr/>
        </p:nvPicPr>
        <p:blipFill>
          <a:blip r:embed="rId3"/>
          <a:stretch>
            <a:fillRect/>
          </a:stretch>
        </p:blipFill>
        <p:spPr>
          <a:xfrm>
            <a:off x="1014979" y="1857375"/>
            <a:ext cx="4985886" cy="3383280"/>
          </a:xfrm>
          <a:prstGeom prst="rect">
            <a:avLst/>
          </a:prstGeom>
        </p:spPr>
      </p:pic>
      <p:sp>
        <p:nvSpPr>
          <p:cNvPr id="6" name="Rectangle 5">
            <a:extLst>
              <a:ext uri="{FF2B5EF4-FFF2-40B4-BE49-F238E27FC236}">
                <a16:creationId xmlns:a16="http://schemas.microsoft.com/office/drawing/2014/main" id="{7D2792C6-BB69-49B6-91C8-4CD95195A0C5}"/>
              </a:ext>
            </a:extLst>
          </p:cNvPr>
          <p:cNvSpPr/>
          <p:nvPr/>
        </p:nvSpPr>
        <p:spPr>
          <a:xfrm>
            <a:off x="7871738" y="5992297"/>
            <a:ext cx="2393925" cy="369332"/>
          </a:xfrm>
          <a:prstGeom prst="rect">
            <a:avLst/>
          </a:prstGeom>
        </p:spPr>
        <p:txBody>
          <a:bodyPr wrap="none">
            <a:spAutoFit/>
          </a:bodyPr>
          <a:lstStyle/>
          <a:p>
            <a:r>
              <a:rPr lang="en-US" b="1" dirty="0"/>
              <a:t>Week 5 HMEQ CART.py</a:t>
            </a:r>
          </a:p>
        </p:txBody>
      </p:sp>
    </p:spTree>
    <p:extLst>
      <p:ext uri="{BB962C8B-B14F-4D97-AF65-F5344CB8AC3E}">
        <p14:creationId xmlns:p14="http://schemas.microsoft.com/office/powerpoint/2010/main" val="40873653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Node Description</a:t>
            </a:r>
          </a:p>
        </p:txBody>
      </p:sp>
      <p:graphicFrame>
        <p:nvGraphicFramePr>
          <p:cNvPr id="6" name="Content Placeholder 5">
            <a:extLst>
              <a:ext uri="{FF2B5EF4-FFF2-40B4-BE49-F238E27FC236}">
                <a16:creationId xmlns:a16="http://schemas.microsoft.com/office/drawing/2014/main" id="{8D034C4B-375E-48C1-9A1D-BF5A7B34DA10}"/>
              </a:ext>
            </a:extLst>
          </p:cNvPr>
          <p:cNvGraphicFramePr>
            <a:graphicFrameLocks noGrp="1"/>
          </p:cNvGraphicFramePr>
          <p:nvPr>
            <p:ph idx="1"/>
            <p:extLst>
              <p:ext uri="{D42A27DB-BD31-4B8C-83A1-F6EECF244321}">
                <p14:modId xmlns:p14="http://schemas.microsoft.com/office/powerpoint/2010/main" val="1671586256"/>
              </p:ext>
            </p:extLst>
          </p:nvPr>
        </p:nvGraphicFramePr>
        <p:xfrm>
          <a:off x="907723" y="1714499"/>
          <a:ext cx="10215906" cy="3433725"/>
        </p:xfrm>
        <a:graphic>
          <a:graphicData uri="http://schemas.openxmlformats.org/drawingml/2006/table">
            <a:tbl>
              <a:tblPr/>
              <a:tblGrid>
                <a:gridCol w="5983602">
                  <a:extLst>
                    <a:ext uri="{9D8B030D-6E8A-4147-A177-3AD203B41FA5}">
                      <a16:colId xmlns:a16="http://schemas.microsoft.com/office/drawing/2014/main" val="2650801576"/>
                    </a:ext>
                  </a:extLst>
                </a:gridCol>
                <a:gridCol w="1410768">
                  <a:extLst>
                    <a:ext uri="{9D8B030D-6E8A-4147-A177-3AD203B41FA5}">
                      <a16:colId xmlns:a16="http://schemas.microsoft.com/office/drawing/2014/main" val="2519805515"/>
                    </a:ext>
                  </a:extLst>
                </a:gridCol>
                <a:gridCol w="1410768">
                  <a:extLst>
                    <a:ext uri="{9D8B030D-6E8A-4147-A177-3AD203B41FA5}">
                      <a16:colId xmlns:a16="http://schemas.microsoft.com/office/drawing/2014/main" val="4142674554"/>
                    </a:ext>
                  </a:extLst>
                </a:gridCol>
                <a:gridCol w="1410768">
                  <a:extLst>
                    <a:ext uri="{9D8B030D-6E8A-4147-A177-3AD203B41FA5}">
                      <a16:colId xmlns:a16="http://schemas.microsoft.com/office/drawing/2014/main" val="2389167553"/>
                    </a:ext>
                  </a:extLst>
                </a:gridCol>
              </a:tblGrid>
              <a:tr h="367065">
                <a:tc>
                  <a:txBody>
                    <a:bodyPr/>
                    <a:lstStyle/>
                    <a:p>
                      <a:pPr algn="l" fontAlgn="b"/>
                      <a:r>
                        <a:rPr lang="en-US" sz="1600" b="1" i="0" u="none" strike="noStrike" dirty="0">
                          <a:solidFill>
                            <a:srgbClr val="000000"/>
                          </a:solidFill>
                          <a:effectLst/>
                          <a:latin typeface="Calibri" panose="020F0502020204030204" pitchFamily="34" charset="0"/>
                        </a:rPr>
                        <a:t>Rule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Classification</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600" b="1" i="0" u="none" strike="noStrike">
                          <a:solidFill>
                            <a:srgbClr val="000000"/>
                          </a:solidFill>
                          <a:effectLst/>
                          <a:latin typeface="Calibri" panose="020F0502020204030204" pitchFamily="34" charset="0"/>
                        </a:rPr>
                        <a:t>N Obs.</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600" b="1" i="0" u="none" strike="noStrike">
                          <a:solidFill>
                            <a:srgbClr val="000000"/>
                          </a:solidFill>
                          <a:effectLst/>
                          <a:latin typeface="Calibri" panose="020F0502020204030204" pitchFamily="34" charset="0"/>
                        </a:rPr>
                        <a:t>% Within Cluster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5231574"/>
                  </a:ext>
                </a:extLst>
              </a:tr>
              <a:tr h="367065">
                <a:tc>
                  <a:txBody>
                    <a:bodyPr/>
                    <a:lstStyle/>
                    <a:p>
                      <a:pPr algn="l" fontAlgn="b"/>
                      <a:r>
                        <a:rPr lang="en-US" sz="1600" b="0" i="0" u="none" strike="noStrike" dirty="0">
                          <a:solidFill>
                            <a:srgbClr val="000000"/>
                          </a:solidFill>
                          <a:effectLst/>
                          <a:latin typeface="Calibri" panose="020F0502020204030204" pitchFamily="34" charset="0"/>
                        </a:rPr>
                        <a:t>humidity &gt; 63.5 &amp; windspeed &lt;= 27.001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Cluster 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5095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93%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11664790"/>
                  </a:ext>
                </a:extLst>
              </a:tr>
              <a:tr h="367065">
                <a:tc>
                  <a:txBody>
                    <a:bodyPr/>
                    <a:lstStyle/>
                    <a:p>
                      <a:pPr algn="l" fontAlgn="b"/>
                      <a:r>
                        <a:rPr lang="en-US" sz="1600" b="0" i="0" u="none" strike="noStrike" dirty="0">
                          <a:solidFill>
                            <a:srgbClr val="000000"/>
                          </a:solidFill>
                          <a:effectLst/>
                          <a:latin typeface="Calibri" panose="020F0502020204030204" pitchFamily="34" charset="0"/>
                        </a:rPr>
                        <a:t>61.5 &lt; humidity &lt;= 63.5 &amp; windspeed &lt;= 14</a:t>
                      </a: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190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extLst>
                  <a:ext uri="{0D108BD9-81ED-4DB2-BD59-A6C34878D82A}">
                    <a16:rowId xmlns:a16="http://schemas.microsoft.com/office/drawing/2014/main" val="2037499319"/>
                  </a:ext>
                </a:extLst>
              </a:tr>
              <a:tr h="367065">
                <a:tc>
                  <a:txBody>
                    <a:bodyPr/>
                    <a:lstStyle/>
                    <a:p>
                      <a:pPr algn="l" fontAlgn="b"/>
                      <a:r>
                        <a:rPr lang="en-US" sz="1600" b="0" i="0" u="none" strike="noStrike" dirty="0">
                          <a:solidFill>
                            <a:srgbClr val="000000"/>
                          </a:solidFill>
                          <a:effectLst/>
                          <a:latin typeface="Calibri" panose="020F0502020204030204" pitchFamily="34" charset="0"/>
                        </a:rPr>
                        <a:t>humidity &gt; 66.5 &amp; windspeed &gt; 27.001</a:t>
                      </a: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a:t>
                      </a:r>
                    </a:p>
                  </a:txBody>
                  <a:tcPr marL="9525" marR="9525" marT="9525" marB="0" anchor="ctr">
                    <a:lnL>
                      <a:noFill/>
                    </a:lnL>
                    <a:lnR>
                      <a:noFill/>
                    </a:lnR>
                    <a:lnT>
                      <a:noFill/>
                    </a:lnT>
                    <a:lnB>
                      <a:noFill/>
                    </a:lnB>
                  </a:tcPr>
                </a:tc>
                <a:extLst>
                  <a:ext uri="{0D108BD9-81ED-4DB2-BD59-A6C34878D82A}">
                    <a16:rowId xmlns:a16="http://schemas.microsoft.com/office/drawing/2014/main" val="1927263879"/>
                  </a:ext>
                </a:extLst>
              </a:tr>
              <a:tr h="367065">
                <a:tc>
                  <a:txBody>
                    <a:bodyPr/>
                    <a:lstStyle/>
                    <a:p>
                      <a:pPr algn="l" fontAlgn="b"/>
                      <a:r>
                        <a:rPr lang="en-US" sz="1600" b="0" i="0" u="none" strike="noStrike" dirty="0">
                          <a:solidFill>
                            <a:srgbClr val="000000"/>
                          </a:solidFill>
                          <a:effectLst/>
                          <a:latin typeface="Calibri" panose="020F0502020204030204" pitchFamily="34" charset="0"/>
                        </a:rPr>
                        <a:t>humidity &lt;= 61.5 &amp; windspeed &lt;= 8</a:t>
                      </a: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69</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extLst>
                  <a:ext uri="{0D108BD9-81ED-4DB2-BD59-A6C34878D82A}">
                    <a16:rowId xmlns:a16="http://schemas.microsoft.com/office/drawing/2014/main" val="2831898192"/>
                  </a:ext>
                </a:extLst>
              </a:tr>
              <a:tr h="367065">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1457038599"/>
                  </a:ext>
                </a:extLst>
              </a:tr>
              <a:tr h="367065">
                <a:tc>
                  <a:txBody>
                    <a:bodyPr/>
                    <a:lstStyle/>
                    <a:p>
                      <a:pPr algn="l" fontAlgn="b"/>
                      <a:r>
                        <a:rPr lang="en-US" sz="1600" b="0" i="0" u="none" strike="noStrike" dirty="0">
                          <a:solidFill>
                            <a:srgbClr val="000000"/>
                          </a:solidFill>
                          <a:effectLst/>
                          <a:latin typeface="Calibri" panose="020F0502020204030204" pitchFamily="34" charset="0"/>
                        </a:rPr>
                        <a:t>humidity &lt;= 59.5</a:t>
                      </a: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5040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93%</a:t>
                      </a:r>
                    </a:p>
                  </a:txBody>
                  <a:tcPr marL="9525" marR="9525" marT="9525" marB="0" anchor="ctr">
                    <a:lnL>
                      <a:noFill/>
                    </a:lnL>
                    <a:lnR>
                      <a:noFill/>
                    </a:lnR>
                    <a:lnT>
                      <a:noFill/>
                    </a:lnT>
                    <a:lnB>
                      <a:noFill/>
                    </a:lnB>
                  </a:tcPr>
                </a:tc>
                <a:extLst>
                  <a:ext uri="{0D108BD9-81ED-4DB2-BD59-A6C34878D82A}">
                    <a16:rowId xmlns:a16="http://schemas.microsoft.com/office/drawing/2014/main" val="258808885"/>
                  </a:ext>
                </a:extLst>
              </a:tr>
              <a:tr h="367065">
                <a:tc>
                  <a:txBody>
                    <a:bodyPr/>
                    <a:lstStyle/>
                    <a:p>
                      <a:pPr algn="l" fontAlgn="b"/>
                      <a:r>
                        <a:rPr lang="en-US" sz="1600" b="0" i="0" u="none" strike="noStrike">
                          <a:solidFill>
                            <a:srgbClr val="000000"/>
                          </a:solidFill>
                          <a:effectLst/>
                          <a:latin typeface="Calibri" panose="020F0502020204030204" pitchFamily="34" charset="0"/>
                        </a:rPr>
                        <a:t>59.5 &lt; humidity &lt;= 61.5 &amp; windspeed &gt; 8</a:t>
                      </a: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255</a:t>
                      </a:r>
                    </a:p>
                  </a:txBody>
                  <a:tcPr marL="9525" marR="9525" marT="9525" marB="0" anchor="ctr">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extLst>
                  <a:ext uri="{0D108BD9-81ED-4DB2-BD59-A6C34878D82A}">
                    <a16:rowId xmlns:a16="http://schemas.microsoft.com/office/drawing/2014/main" val="2758283005"/>
                  </a:ext>
                </a:extLst>
              </a:tr>
              <a:tr h="367065">
                <a:tc>
                  <a:txBody>
                    <a:bodyPr/>
                    <a:lstStyle/>
                    <a:p>
                      <a:pPr algn="l" fontAlgn="b"/>
                      <a:r>
                        <a:rPr lang="en-US" sz="1600" b="0" i="0" u="none" strike="noStrike" dirty="0">
                          <a:solidFill>
                            <a:srgbClr val="000000"/>
                          </a:solidFill>
                          <a:effectLst/>
                          <a:latin typeface="Calibri" panose="020F0502020204030204" pitchFamily="34" charset="0"/>
                        </a:rPr>
                        <a:t>61.5 &lt; humidity &lt;= 62.5 &amp; windspeed &gt; 14</a:t>
                      </a: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70</a:t>
                      </a:r>
                    </a:p>
                  </a:txBody>
                  <a:tcPr marL="9525" marR="9525" marT="9525" marB="0" anchor="ctr">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extLst>
                  <a:ext uri="{0D108BD9-81ED-4DB2-BD59-A6C34878D82A}">
                    <a16:rowId xmlns:a16="http://schemas.microsoft.com/office/drawing/2014/main" val="11079260"/>
                  </a:ext>
                </a:extLst>
              </a:tr>
            </a:tbl>
          </a:graphicData>
        </a:graphic>
      </p:graphicFrame>
      <p:sp>
        <p:nvSpPr>
          <p:cNvPr id="3" name="Footer Placeholder 2">
            <a:extLst>
              <a:ext uri="{FF2B5EF4-FFF2-40B4-BE49-F238E27FC236}">
                <a16:creationId xmlns:a16="http://schemas.microsoft.com/office/drawing/2014/main" id="{36421FAC-BADB-4E66-9481-8112B54A46DE}"/>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70</a:t>
            </a:fld>
            <a:endParaRPr lang="en-US" dirty="0"/>
          </a:p>
        </p:txBody>
      </p:sp>
    </p:spTree>
    <p:extLst>
      <p:ext uri="{BB962C8B-B14F-4D97-AF65-F5344CB8AC3E}">
        <p14:creationId xmlns:p14="http://schemas.microsoft.com/office/powerpoint/2010/main" val="35587777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Node Description</a:t>
            </a:r>
          </a:p>
        </p:txBody>
      </p:sp>
      <p:sp>
        <p:nvSpPr>
          <p:cNvPr id="4" name="Content Placeholder 3">
            <a:extLst>
              <a:ext uri="{FF2B5EF4-FFF2-40B4-BE49-F238E27FC236}">
                <a16:creationId xmlns:a16="http://schemas.microsoft.com/office/drawing/2014/main" id="{11267438-D99A-4AC6-9A12-185ECD0F3C3E}"/>
              </a:ext>
            </a:extLst>
          </p:cNvPr>
          <p:cNvSpPr>
            <a:spLocks noGrp="1"/>
          </p:cNvSpPr>
          <p:nvPr>
            <p:ph idx="1"/>
          </p:nvPr>
        </p:nvSpPr>
        <p:spPr/>
        <p:txBody>
          <a:bodyPr>
            <a:normAutofit/>
          </a:bodyPr>
          <a:lstStyle/>
          <a:p>
            <a:r>
              <a:rPr lang="en-US" dirty="0"/>
              <a:t>We found two clusters, identified as 0 and 1.</a:t>
            </a:r>
          </a:p>
          <a:p>
            <a:r>
              <a:rPr lang="en-US" dirty="0"/>
              <a:t>Cluster 0 has 5,466 observations.</a:t>
            </a:r>
          </a:p>
          <a:p>
            <a:pPr lvl="1"/>
            <a:r>
              <a:rPr lang="en-US" dirty="0"/>
              <a:t>Among 93% of these observations, we observed that humidity &gt; 63.5 and windspeed &lt;= 27.001.</a:t>
            </a:r>
          </a:p>
          <a:p>
            <a:pPr lvl="1"/>
            <a:r>
              <a:rPr lang="en-US" dirty="0"/>
              <a:t>We, therefore, can conclude that Cluster 0 is characterized by a relatively more humid (or basically comfortable) day with light to calm breeze.</a:t>
            </a:r>
          </a:p>
          <a:p>
            <a:r>
              <a:rPr lang="en-US" dirty="0"/>
              <a:t>Cluster 1 has 5,420 observations.</a:t>
            </a:r>
          </a:p>
          <a:p>
            <a:pPr lvl="1"/>
            <a:r>
              <a:rPr lang="en-US" dirty="0"/>
              <a:t>Among 93% of these observations, we observed that humidity &lt;= 59.5.</a:t>
            </a:r>
          </a:p>
          <a:p>
            <a:pPr lvl="1"/>
            <a:r>
              <a:rPr lang="en-US" dirty="0"/>
              <a:t>We, therefore, can conclude that Cluster 01 is characterized by a relatively less humid (or practically dry) day.</a:t>
            </a:r>
          </a:p>
        </p:txBody>
      </p:sp>
      <p:sp>
        <p:nvSpPr>
          <p:cNvPr id="3" name="Footer Placeholder 2">
            <a:extLst>
              <a:ext uri="{FF2B5EF4-FFF2-40B4-BE49-F238E27FC236}">
                <a16:creationId xmlns:a16="http://schemas.microsoft.com/office/drawing/2014/main" id="{49433371-2B26-4F96-8C40-B4F618DF8E08}"/>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71</a:t>
            </a:fld>
            <a:endParaRPr lang="en-US" dirty="0"/>
          </a:p>
        </p:txBody>
      </p:sp>
    </p:spTree>
    <p:extLst>
      <p:ext uri="{BB962C8B-B14F-4D97-AF65-F5344CB8AC3E}">
        <p14:creationId xmlns:p14="http://schemas.microsoft.com/office/powerpoint/2010/main" val="2632176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Lecture Recap</a:t>
            </a:r>
          </a:p>
        </p:txBody>
      </p:sp>
      <p:sp>
        <p:nvSpPr>
          <p:cNvPr id="4" name="Content Placeholder 3">
            <a:extLst>
              <a:ext uri="{FF2B5EF4-FFF2-40B4-BE49-F238E27FC236}">
                <a16:creationId xmlns:a16="http://schemas.microsoft.com/office/drawing/2014/main" id="{11267438-D99A-4AC6-9A12-185ECD0F3C3E}"/>
              </a:ext>
            </a:extLst>
          </p:cNvPr>
          <p:cNvSpPr>
            <a:spLocks noGrp="1"/>
          </p:cNvSpPr>
          <p:nvPr>
            <p:ph idx="1"/>
          </p:nvPr>
        </p:nvSpPr>
        <p:spPr/>
        <p:txBody>
          <a:bodyPr>
            <a:normAutofit/>
          </a:bodyPr>
          <a:lstStyle/>
          <a:p>
            <a:r>
              <a:rPr lang="en-US" dirty="0"/>
              <a:t>We covered an overview of the decision tree modeling.</a:t>
            </a:r>
          </a:p>
          <a:p>
            <a:r>
              <a:rPr lang="en-US" dirty="0"/>
              <a:t>We went through the steps of the CART algorithm.</a:t>
            </a:r>
          </a:p>
          <a:p>
            <a:r>
              <a:rPr lang="en-US" dirty="0"/>
              <a:t>We learned to use the </a:t>
            </a:r>
            <a:r>
              <a:rPr lang="en-US" dirty="0" err="1"/>
              <a:t>sklearn.tree</a:t>
            </a:r>
            <a:r>
              <a:rPr lang="en-US" dirty="0"/>
              <a:t> to build a decision tree model.  </a:t>
            </a:r>
          </a:p>
          <a:p>
            <a:r>
              <a:rPr lang="en-US" dirty="0"/>
              <a:t>We applied the CART algorithm to describe the clustering results.</a:t>
            </a:r>
          </a:p>
        </p:txBody>
      </p:sp>
      <p:sp>
        <p:nvSpPr>
          <p:cNvPr id="3" name="Footer Placeholder 2">
            <a:extLst>
              <a:ext uri="{FF2B5EF4-FFF2-40B4-BE49-F238E27FC236}">
                <a16:creationId xmlns:a16="http://schemas.microsoft.com/office/drawing/2014/main" id="{49433371-2B26-4F96-8C40-B4F618DF8E08}"/>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72</a:t>
            </a:fld>
            <a:endParaRPr lang="en-US" dirty="0"/>
          </a:p>
        </p:txBody>
      </p:sp>
    </p:spTree>
    <p:extLst>
      <p:ext uri="{BB962C8B-B14F-4D97-AF65-F5344CB8AC3E}">
        <p14:creationId xmlns:p14="http://schemas.microsoft.com/office/powerpoint/2010/main" val="336177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BAD versus CLAGE and CLNO</a:t>
            </a:r>
          </a:p>
        </p:txBody>
      </p:sp>
      <p:sp>
        <p:nvSpPr>
          <p:cNvPr id="4" name="Footer Placeholder 3">
            <a:extLst>
              <a:ext uri="{FF2B5EF4-FFF2-40B4-BE49-F238E27FC236}">
                <a16:creationId xmlns:a16="http://schemas.microsoft.com/office/drawing/2014/main" id="{B9C31C59-AAE0-4758-B8B8-ECCC9CC8891A}"/>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dirty="0"/>
          </a:p>
        </p:txBody>
      </p:sp>
      <p:sp>
        <p:nvSpPr>
          <p:cNvPr id="9" name="TextBox 8"/>
          <p:cNvSpPr txBox="1"/>
          <p:nvPr/>
        </p:nvSpPr>
        <p:spPr>
          <a:xfrm>
            <a:off x="838200" y="5260196"/>
            <a:ext cx="2305050" cy="381000"/>
          </a:xfrm>
          <a:prstGeom prst="rect">
            <a:avLst/>
          </a:prstGeom>
          <a:noFill/>
        </p:spPr>
        <p:txBody>
          <a:bodyPr wrap="square" rtlCol="0">
            <a:spAutoFit/>
          </a:bodyPr>
          <a:lstStyle/>
          <a:p>
            <a:r>
              <a:rPr lang="en-US" dirty="0"/>
              <a:t>No Visible Segments</a:t>
            </a:r>
          </a:p>
        </p:txBody>
      </p:sp>
      <p:sp>
        <p:nvSpPr>
          <p:cNvPr id="10" name="TextBox 9"/>
          <p:cNvSpPr txBox="1"/>
          <p:nvPr/>
        </p:nvSpPr>
        <p:spPr>
          <a:xfrm>
            <a:off x="6091237" y="5283294"/>
            <a:ext cx="5486400" cy="369332"/>
          </a:xfrm>
          <a:prstGeom prst="rect">
            <a:avLst/>
          </a:prstGeom>
          <a:noFill/>
        </p:spPr>
        <p:txBody>
          <a:bodyPr wrap="square" rtlCol="0">
            <a:spAutoFit/>
          </a:bodyPr>
          <a:lstStyle/>
          <a:p>
            <a:r>
              <a:rPr lang="en-US" dirty="0"/>
              <a:t>No Visible Segments but a downward trend is plausible</a:t>
            </a:r>
          </a:p>
        </p:txBody>
      </p:sp>
      <p:pic>
        <p:nvPicPr>
          <p:cNvPr id="3" name="Picture 2">
            <a:extLst>
              <a:ext uri="{FF2B5EF4-FFF2-40B4-BE49-F238E27FC236}">
                <a16:creationId xmlns:a16="http://schemas.microsoft.com/office/drawing/2014/main" id="{6CEE4061-EFD2-44D7-8693-6A15FEC2269C}"/>
              </a:ext>
            </a:extLst>
          </p:cNvPr>
          <p:cNvPicPr>
            <a:picLocks noChangeAspect="1"/>
          </p:cNvPicPr>
          <p:nvPr/>
        </p:nvPicPr>
        <p:blipFill>
          <a:blip r:embed="rId3"/>
          <a:stretch>
            <a:fillRect/>
          </a:stretch>
        </p:blipFill>
        <p:spPr>
          <a:xfrm>
            <a:off x="838200" y="1871271"/>
            <a:ext cx="5004940" cy="3378970"/>
          </a:xfrm>
          <a:prstGeom prst="rect">
            <a:avLst/>
          </a:prstGeom>
        </p:spPr>
      </p:pic>
      <p:pic>
        <p:nvPicPr>
          <p:cNvPr id="5" name="Picture 4">
            <a:extLst>
              <a:ext uri="{FF2B5EF4-FFF2-40B4-BE49-F238E27FC236}">
                <a16:creationId xmlns:a16="http://schemas.microsoft.com/office/drawing/2014/main" id="{A976499F-6070-4B0D-B5DB-587B90731B77}"/>
              </a:ext>
            </a:extLst>
          </p:cNvPr>
          <p:cNvPicPr>
            <a:picLocks noChangeAspect="1"/>
          </p:cNvPicPr>
          <p:nvPr/>
        </p:nvPicPr>
        <p:blipFill>
          <a:blip r:embed="rId4"/>
          <a:stretch>
            <a:fillRect/>
          </a:stretch>
        </p:blipFill>
        <p:spPr>
          <a:xfrm>
            <a:off x="6091237" y="1881226"/>
            <a:ext cx="4979534" cy="3378970"/>
          </a:xfrm>
          <a:prstGeom prst="rect">
            <a:avLst/>
          </a:prstGeom>
        </p:spPr>
      </p:pic>
    </p:spTree>
    <p:extLst>
      <p:ext uri="{BB962C8B-B14F-4D97-AF65-F5344CB8AC3E}">
        <p14:creationId xmlns:p14="http://schemas.microsoft.com/office/powerpoint/2010/main" val="1002585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BAD versus LOAN and MORTDUE</a:t>
            </a:r>
          </a:p>
        </p:txBody>
      </p:sp>
      <p:sp>
        <p:nvSpPr>
          <p:cNvPr id="3" name="Footer Placeholder 2">
            <a:extLst>
              <a:ext uri="{FF2B5EF4-FFF2-40B4-BE49-F238E27FC236}">
                <a16:creationId xmlns:a16="http://schemas.microsoft.com/office/drawing/2014/main" id="{1866AACD-BCCA-465A-9DB3-C10D15DB0B95}"/>
              </a:ext>
            </a:extLst>
          </p:cNvPr>
          <p:cNvSpPr>
            <a:spLocks noGrp="1"/>
          </p:cNvSpPr>
          <p:nvPr>
            <p:ph type="ftr" sz="quarter" idx="11"/>
          </p:nvPr>
        </p:nvSpPr>
        <p:spPr/>
        <p:txBody>
          <a:bodyPr/>
          <a:lstStyle/>
          <a:p>
            <a:r>
              <a:rPr lang="en-US"/>
              <a:t>Copyright © 2020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dirty="0"/>
          </a:p>
        </p:txBody>
      </p:sp>
      <p:sp>
        <p:nvSpPr>
          <p:cNvPr id="9" name="TextBox 8"/>
          <p:cNvSpPr txBox="1"/>
          <p:nvPr/>
        </p:nvSpPr>
        <p:spPr>
          <a:xfrm>
            <a:off x="973591" y="5392354"/>
            <a:ext cx="5486400" cy="381000"/>
          </a:xfrm>
          <a:prstGeom prst="rect">
            <a:avLst/>
          </a:prstGeom>
          <a:noFill/>
        </p:spPr>
        <p:txBody>
          <a:bodyPr wrap="square" rtlCol="0">
            <a:spAutoFit/>
          </a:bodyPr>
          <a:lstStyle/>
          <a:p>
            <a:r>
              <a:rPr lang="en-US" dirty="0"/>
              <a:t>No Visible Segments but a curve is plausible</a:t>
            </a:r>
          </a:p>
        </p:txBody>
      </p:sp>
      <p:sp>
        <p:nvSpPr>
          <p:cNvPr id="10" name="TextBox 9"/>
          <p:cNvSpPr txBox="1"/>
          <p:nvPr/>
        </p:nvSpPr>
        <p:spPr>
          <a:xfrm>
            <a:off x="6238875" y="5372737"/>
            <a:ext cx="2305050" cy="381000"/>
          </a:xfrm>
          <a:prstGeom prst="rect">
            <a:avLst/>
          </a:prstGeom>
          <a:noFill/>
        </p:spPr>
        <p:txBody>
          <a:bodyPr wrap="square" rtlCol="0">
            <a:spAutoFit/>
          </a:bodyPr>
          <a:lstStyle/>
          <a:p>
            <a:r>
              <a:rPr lang="en-US" dirty="0"/>
              <a:t>No Visible Segments</a:t>
            </a:r>
          </a:p>
        </p:txBody>
      </p:sp>
      <p:pic>
        <p:nvPicPr>
          <p:cNvPr id="6" name="Picture 5">
            <a:extLst>
              <a:ext uri="{FF2B5EF4-FFF2-40B4-BE49-F238E27FC236}">
                <a16:creationId xmlns:a16="http://schemas.microsoft.com/office/drawing/2014/main" id="{888B6916-C1B4-4E16-BC8B-4B74FEAD7D9F}"/>
              </a:ext>
            </a:extLst>
          </p:cNvPr>
          <p:cNvPicPr>
            <a:picLocks noChangeAspect="1"/>
          </p:cNvPicPr>
          <p:nvPr/>
        </p:nvPicPr>
        <p:blipFill>
          <a:blip r:embed="rId3"/>
          <a:stretch>
            <a:fillRect/>
          </a:stretch>
        </p:blipFill>
        <p:spPr>
          <a:xfrm>
            <a:off x="973591" y="1975185"/>
            <a:ext cx="4979534" cy="3378970"/>
          </a:xfrm>
          <a:prstGeom prst="rect">
            <a:avLst/>
          </a:prstGeom>
        </p:spPr>
      </p:pic>
      <p:pic>
        <p:nvPicPr>
          <p:cNvPr id="8" name="Picture 7">
            <a:extLst>
              <a:ext uri="{FF2B5EF4-FFF2-40B4-BE49-F238E27FC236}">
                <a16:creationId xmlns:a16="http://schemas.microsoft.com/office/drawing/2014/main" id="{CE4ADBB4-B09B-40B8-B8EB-1B523FBD6187}"/>
              </a:ext>
            </a:extLst>
          </p:cNvPr>
          <p:cNvPicPr>
            <a:picLocks noChangeAspect="1"/>
          </p:cNvPicPr>
          <p:nvPr/>
        </p:nvPicPr>
        <p:blipFill>
          <a:blip r:embed="rId4"/>
          <a:stretch>
            <a:fillRect/>
          </a:stretch>
        </p:blipFill>
        <p:spPr>
          <a:xfrm>
            <a:off x="6238875" y="1975185"/>
            <a:ext cx="4979534" cy="3378970"/>
          </a:xfrm>
          <a:prstGeom prst="rect">
            <a:avLst/>
          </a:prstGeom>
        </p:spPr>
      </p:pic>
    </p:spTree>
    <p:extLst>
      <p:ext uri="{BB962C8B-B14F-4D97-AF65-F5344CB8AC3E}">
        <p14:creationId xmlns:p14="http://schemas.microsoft.com/office/powerpoint/2010/main" val="2308392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9464</TotalTime>
  <Words>6789</Words>
  <Application>Microsoft Office PowerPoint</Application>
  <PresentationFormat>Widescreen</PresentationFormat>
  <Paragraphs>1273</Paragraphs>
  <Slides>72</Slides>
  <Notes>72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Arial</vt:lpstr>
      <vt:lpstr>Calibri</vt:lpstr>
      <vt:lpstr>Calibri Light</vt:lpstr>
      <vt:lpstr>Cambria Math</vt:lpstr>
      <vt:lpstr>Courier New</vt:lpstr>
      <vt:lpstr>French Script MT</vt:lpstr>
      <vt:lpstr>SAS Monospace</vt:lpstr>
      <vt:lpstr>Symbol</vt:lpstr>
      <vt:lpstr>Office Theme</vt:lpstr>
      <vt:lpstr>Worksheet</vt:lpstr>
      <vt:lpstr>   CS 484 Intro to Machine Learning</vt:lpstr>
      <vt:lpstr>Week 5: Decision Tree</vt:lpstr>
      <vt:lpstr>Getting Started: Predict Mortgage Default</vt:lpstr>
      <vt:lpstr>Variables in the Home Equity Dataset</vt:lpstr>
      <vt:lpstr>Overall Default Rate</vt:lpstr>
      <vt:lpstr>How Is the Loan Default Rate Vary?</vt:lpstr>
      <vt:lpstr>BAD versus DEBTINC</vt:lpstr>
      <vt:lpstr>BAD versus CLAGE and CLNO</vt:lpstr>
      <vt:lpstr>BAD versus LOAN and MORTDUE</vt:lpstr>
      <vt:lpstr>BAD versus VALUE and YOJ</vt:lpstr>
      <vt:lpstr>BAD versus DELINQ</vt:lpstr>
      <vt:lpstr>BAD versus DEROG and NINQ</vt:lpstr>
      <vt:lpstr>Decision Rule Flow</vt:lpstr>
      <vt:lpstr>Rule-Based Decision Tree Model</vt:lpstr>
      <vt:lpstr>Decision Tree Model</vt:lpstr>
      <vt:lpstr>Terminology</vt:lpstr>
      <vt:lpstr>Terminology</vt:lpstr>
      <vt:lpstr>Tree Diagram</vt:lpstr>
      <vt:lpstr>Describe Terminal Nodes</vt:lpstr>
      <vt:lpstr>Four Terminal Nodes</vt:lpstr>
      <vt:lpstr>Four Decision Rules</vt:lpstr>
      <vt:lpstr>Splitting Criteria </vt:lpstr>
      <vt:lpstr>Popular Algorithms </vt:lpstr>
      <vt:lpstr>CART Algorithm: History </vt:lpstr>
      <vt:lpstr>CART Algorithm: Overview </vt:lpstr>
      <vt:lpstr>CART Algorithm: Overview </vt:lpstr>
      <vt:lpstr>CART Algorithm: Technical Details </vt:lpstr>
      <vt:lpstr>CART Algorithm: Technical Details </vt:lpstr>
      <vt:lpstr>CART Algorithm: Number of Possible Splits </vt:lpstr>
      <vt:lpstr>CART Algorithm: Pre-Bin Interval Predictors </vt:lpstr>
      <vt:lpstr>CART Algorithm: Impurity Metric</vt:lpstr>
      <vt:lpstr>CART Algorithm: Entropy</vt:lpstr>
      <vt:lpstr>CART Algorithm: Gini Index</vt:lpstr>
      <vt:lpstr>Entropy and Gini Index for a Split</vt:lpstr>
      <vt:lpstr>CART Algorithm: Entropy vs. Gini Index</vt:lpstr>
      <vt:lpstr>Entropy in a Nut-Shell </vt:lpstr>
      <vt:lpstr>ToyTree: Step-by-Step Calculation</vt:lpstr>
      <vt:lpstr>ToyTree: Step-by-Step Calculation</vt:lpstr>
      <vt:lpstr>ToyTree: Step-by-Step Calculation</vt:lpstr>
      <vt:lpstr>ToyTree: Step-by-Step Calculation</vt:lpstr>
      <vt:lpstr>ToyTree: Step-by-Step Calculation</vt:lpstr>
      <vt:lpstr>ToyTree: Select a Split</vt:lpstr>
      <vt:lpstr>Cars: Step-by-Step Calculation</vt:lpstr>
      <vt:lpstr>Cars: Step-by-Step Calculation</vt:lpstr>
      <vt:lpstr>Cars: Entropy of the Root Node</vt:lpstr>
      <vt:lpstr>Cars: Possible Splits</vt:lpstr>
      <vt:lpstr>Cars: Optimal Split on Cylinders</vt:lpstr>
      <vt:lpstr>Cars: Possible Splits</vt:lpstr>
      <vt:lpstr>Cars: Optimal Split on Cylinders</vt:lpstr>
      <vt:lpstr>Cars: Optimal Split on Cylinders</vt:lpstr>
      <vt:lpstr>CART Algorithm: Stopping Rules (Conditions that will prevent splitting a node)</vt:lpstr>
      <vt:lpstr>Decision Tree: Missing Values</vt:lpstr>
      <vt:lpstr>Predictor Missing Values</vt:lpstr>
      <vt:lpstr>A Concern on Over-fitting the Data</vt:lpstr>
      <vt:lpstr>Pruning Criteria </vt:lpstr>
      <vt:lpstr>Pruning Criteria </vt:lpstr>
      <vt:lpstr>Pruning Criteria </vt:lpstr>
      <vt:lpstr>Which Pruning Method to use? </vt:lpstr>
      <vt:lpstr>Python Modules</vt:lpstr>
      <vt:lpstr>The Caveat of sklearn.tree: Decision Trees</vt:lpstr>
      <vt:lpstr>Use Decision Tree to Describe Clusters</vt:lpstr>
      <vt:lpstr>Capital Bike Share Data</vt:lpstr>
      <vt:lpstr>Week 5 BikeShare ClusterTree.py</vt:lpstr>
      <vt:lpstr>Bike Share - Clustering</vt:lpstr>
      <vt:lpstr>Bike Share – Cluster Description</vt:lpstr>
      <vt:lpstr>Week 5 BikeShare ClusterTree.py</vt:lpstr>
      <vt:lpstr>Bike Share – Decision Tree</vt:lpstr>
      <vt:lpstr>Bike Share – Node Description</vt:lpstr>
      <vt:lpstr>Bike Share – Node Description</vt:lpstr>
      <vt:lpstr>Bike Share – Node Description</vt:lpstr>
      <vt:lpstr>Bike Share – Node Description</vt:lpstr>
      <vt:lpstr>Lecture Recap</vt:lpstr>
    </vt:vector>
  </TitlesOfParts>
  <Company>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Workshop for MSc Analytics</dc:title>
  <dc:creator>Ming-Long Lam</dc:creator>
  <cp:lastModifiedBy>Ming-Long Lam</cp:lastModifiedBy>
  <cp:revision>1652</cp:revision>
  <cp:lastPrinted>2014-06-20T14:10:14Z</cp:lastPrinted>
  <dcterms:created xsi:type="dcterms:W3CDTF">2014-05-31T22:30:28Z</dcterms:created>
  <dcterms:modified xsi:type="dcterms:W3CDTF">2020-09-23T02:10:57Z</dcterms:modified>
</cp:coreProperties>
</file>